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3.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heme/themeOverride4.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heme/themeOverride5.xml" ContentType="application/vnd.openxmlformats-officedocument.themeOverr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heme/themeOverride6.xml" ContentType="application/vnd.openxmlformats-officedocument.themeOverride+xml"/>
  <Override PartName="/ppt/notesSlides/notesSlide54.xml" ContentType="application/vnd.openxmlformats-officedocument.presentationml.notesSlide+xml"/>
  <Override PartName="/ppt/theme/themeOverride7.xml" ContentType="application/vnd.openxmlformats-officedocument.themeOverr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theme/themeOverride8.xml" ContentType="application/vnd.openxmlformats-officedocument.themeOverride+xml"/>
  <Override PartName="/ppt/notesSlides/notesSlide61.xml" ContentType="application/vnd.openxmlformats-officedocument.presentationml.notesSlide+xml"/>
  <Override PartName="/ppt/theme/themeOverride9.xml" ContentType="application/vnd.openxmlformats-officedocument.themeOverr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7"/>
  </p:notesMasterIdLst>
  <p:handoutMasterIdLst>
    <p:handoutMasterId r:id="rId78"/>
  </p:handoutMasterIdLst>
  <p:sldIdLst>
    <p:sldId id="256" r:id="rId2"/>
    <p:sldId id="263" r:id="rId3"/>
    <p:sldId id="265" r:id="rId4"/>
    <p:sldId id="257" r:id="rId5"/>
    <p:sldId id="268" r:id="rId6"/>
    <p:sldId id="269" r:id="rId7"/>
    <p:sldId id="343" r:id="rId8"/>
    <p:sldId id="270" r:id="rId9"/>
    <p:sldId id="271" r:id="rId10"/>
    <p:sldId id="329" r:id="rId11"/>
    <p:sldId id="330" r:id="rId12"/>
    <p:sldId id="331" r:id="rId13"/>
    <p:sldId id="272" r:id="rId14"/>
    <p:sldId id="355" r:id="rId15"/>
    <p:sldId id="360" r:id="rId16"/>
    <p:sldId id="350" r:id="rId17"/>
    <p:sldId id="356" r:id="rId18"/>
    <p:sldId id="357" r:id="rId19"/>
    <p:sldId id="332" r:id="rId20"/>
    <p:sldId id="273" r:id="rId21"/>
    <p:sldId id="274" r:id="rId22"/>
    <p:sldId id="324" r:id="rId23"/>
    <p:sldId id="275" r:id="rId24"/>
    <p:sldId id="328" r:id="rId25"/>
    <p:sldId id="278" r:id="rId26"/>
    <p:sldId id="279" r:id="rId27"/>
    <p:sldId id="349" r:id="rId28"/>
    <p:sldId id="280" r:id="rId29"/>
    <p:sldId id="359" r:id="rId30"/>
    <p:sldId id="277" r:id="rId31"/>
    <p:sldId id="281" r:id="rId32"/>
    <p:sldId id="282" r:id="rId33"/>
    <p:sldId id="334" r:id="rId34"/>
    <p:sldId id="283" r:id="rId35"/>
    <p:sldId id="288" r:id="rId36"/>
    <p:sldId id="335" r:id="rId37"/>
    <p:sldId id="284" r:id="rId38"/>
    <p:sldId id="285" r:id="rId39"/>
    <p:sldId id="286" r:id="rId40"/>
    <p:sldId id="287" r:id="rId41"/>
    <p:sldId id="290" r:id="rId42"/>
    <p:sldId id="291" r:id="rId43"/>
    <p:sldId id="348" r:id="rId44"/>
    <p:sldId id="293" r:id="rId45"/>
    <p:sldId id="295" r:id="rId46"/>
    <p:sldId id="296" r:id="rId47"/>
    <p:sldId id="297" r:id="rId48"/>
    <p:sldId id="326" r:id="rId49"/>
    <p:sldId id="298" r:id="rId50"/>
    <p:sldId id="300" r:id="rId51"/>
    <p:sldId id="299" r:id="rId52"/>
    <p:sldId id="353" r:id="rId53"/>
    <p:sldId id="354" r:id="rId54"/>
    <p:sldId id="344" r:id="rId55"/>
    <p:sldId id="301" r:id="rId56"/>
    <p:sldId id="308" r:id="rId57"/>
    <p:sldId id="341" r:id="rId58"/>
    <p:sldId id="342" r:id="rId59"/>
    <p:sldId id="313" r:id="rId60"/>
    <p:sldId id="303" r:id="rId61"/>
    <p:sldId id="338" r:id="rId62"/>
    <p:sldId id="304" r:id="rId63"/>
    <p:sldId id="305" r:id="rId64"/>
    <p:sldId id="345" r:id="rId65"/>
    <p:sldId id="347" r:id="rId66"/>
    <p:sldId id="306" r:id="rId67"/>
    <p:sldId id="340" r:id="rId68"/>
    <p:sldId id="307" r:id="rId69"/>
    <p:sldId id="310" r:id="rId70"/>
    <p:sldId id="351" r:id="rId71"/>
    <p:sldId id="311" r:id="rId72"/>
    <p:sldId id="339" r:id="rId73"/>
    <p:sldId id="321" r:id="rId74"/>
    <p:sldId id="358" r:id="rId75"/>
    <p:sldId id="323" r:id="rId76"/>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Seção Padrão" id="{9F18438B-2204-4172-B601-FD7D6623B670}">
          <p14:sldIdLst>
            <p14:sldId id="256"/>
            <p14:sldId id="263"/>
            <p14:sldId id="265"/>
            <p14:sldId id="257"/>
            <p14:sldId id="268"/>
            <p14:sldId id="269"/>
            <p14:sldId id="343"/>
            <p14:sldId id="270"/>
            <p14:sldId id="271"/>
            <p14:sldId id="329"/>
            <p14:sldId id="330"/>
            <p14:sldId id="331"/>
            <p14:sldId id="272"/>
            <p14:sldId id="355"/>
            <p14:sldId id="360"/>
            <p14:sldId id="350"/>
            <p14:sldId id="356"/>
            <p14:sldId id="357"/>
            <p14:sldId id="332"/>
            <p14:sldId id="273"/>
            <p14:sldId id="274"/>
            <p14:sldId id="324"/>
            <p14:sldId id="275"/>
            <p14:sldId id="328"/>
            <p14:sldId id="278"/>
            <p14:sldId id="279"/>
            <p14:sldId id="349"/>
            <p14:sldId id="280"/>
            <p14:sldId id="359"/>
            <p14:sldId id="277"/>
            <p14:sldId id="281"/>
            <p14:sldId id="282"/>
            <p14:sldId id="334"/>
            <p14:sldId id="283"/>
            <p14:sldId id="288"/>
            <p14:sldId id="335"/>
            <p14:sldId id="284"/>
            <p14:sldId id="285"/>
            <p14:sldId id="286"/>
            <p14:sldId id="287"/>
            <p14:sldId id="290"/>
            <p14:sldId id="291"/>
            <p14:sldId id="348"/>
            <p14:sldId id="293"/>
            <p14:sldId id="295"/>
            <p14:sldId id="296"/>
            <p14:sldId id="297"/>
            <p14:sldId id="326"/>
            <p14:sldId id="298"/>
            <p14:sldId id="300"/>
            <p14:sldId id="299"/>
            <p14:sldId id="353"/>
            <p14:sldId id="354"/>
            <p14:sldId id="344"/>
            <p14:sldId id="301"/>
            <p14:sldId id="308"/>
            <p14:sldId id="341"/>
            <p14:sldId id="342"/>
            <p14:sldId id="313"/>
            <p14:sldId id="303"/>
            <p14:sldId id="338"/>
            <p14:sldId id="304"/>
            <p14:sldId id="305"/>
            <p14:sldId id="345"/>
            <p14:sldId id="347"/>
            <p14:sldId id="306"/>
            <p14:sldId id="340"/>
            <p14:sldId id="307"/>
            <p14:sldId id="310"/>
            <p14:sldId id="351"/>
            <p14:sldId id="311"/>
            <p14:sldId id="339"/>
            <p14:sldId id="321"/>
            <p14:sldId id="358"/>
            <p14:sldId id="3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F758"/>
    <a:srgbClr val="9F2936"/>
    <a:srgbClr val="212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44" autoAdjust="0"/>
    <p:restoredTop sz="96166" autoAdjust="0"/>
  </p:normalViewPr>
  <p:slideViewPr>
    <p:cSldViewPr snapToGrid="0">
      <p:cViewPr>
        <p:scale>
          <a:sx n="80" d="100"/>
          <a:sy n="80" d="100"/>
        </p:scale>
        <p:origin x="-456" y="-72"/>
      </p:cViewPr>
      <p:guideLst>
        <p:guide orient="horz" pos="2160"/>
        <p:guide pos="3840"/>
      </p:guideLst>
    </p:cSldViewPr>
  </p:slideViewPr>
  <p:outlineViewPr>
    <p:cViewPr>
      <p:scale>
        <a:sx n="33" d="100"/>
        <a:sy n="33" d="100"/>
      </p:scale>
      <p:origin x="0" y="828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B07C076-88E6-44BA-9E61-0C89E1CF3012}" type="datetimeFigureOut">
              <a:rPr lang="pt-BR" smtClean="0"/>
              <a:pPr/>
              <a:t>14/03/2016</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158F004-ED3D-4AAA-8E0F-356DB78E34DA}" type="slidenum">
              <a:rPr lang="pt-BR" smtClean="0"/>
              <a:pPr/>
              <a:t>‹nº›</a:t>
            </a:fld>
            <a:endParaRPr lang="pt-BR"/>
          </a:p>
        </p:txBody>
      </p:sp>
    </p:spTree>
    <p:extLst>
      <p:ext uri="{BB962C8B-B14F-4D97-AF65-F5344CB8AC3E}">
        <p14:creationId xmlns:p14="http://schemas.microsoft.com/office/powerpoint/2010/main" val="2869954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4E48825D-FCD8-4BE3-A9C9-29D4D0A439D4}" type="datetimeFigureOut">
              <a:rPr lang="pt-BR"/>
              <a:pPr>
                <a:defRPr/>
              </a:pPr>
              <a:t>14/03/2016</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noProof="0" smtClean="0"/>
              <a:t>Clique para editar 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25191C19-08DB-4546-A728-7D0BBA5AF79E}" type="slidenum">
              <a:rPr lang="pt-BR"/>
              <a:pPr>
                <a:defRPr/>
              </a:pPr>
              <a:t>‹nº›</a:t>
            </a:fld>
            <a:endParaRPr lang="pt-BR"/>
          </a:p>
        </p:txBody>
      </p:sp>
    </p:spTree>
    <p:extLst>
      <p:ext uri="{BB962C8B-B14F-4D97-AF65-F5344CB8AC3E}">
        <p14:creationId xmlns:p14="http://schemas.microsoft.com/office/powerpoint/2010/main" val="40589409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150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1508"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A2ECD5-A89A-4725-8406-A10FC8E329D1}" type="slidenum">
              <a:rPr lang="pt-BR"/>
              <a:pPr fontAlgn="base">
                <a:spcBef>
                  <a:spcPct val="0"/>
                </a:spcBef>
                <a:spcAft>
                  <a:spcPct val="0"/>
                </a:spcAft>
              </a:pPr>
              <a:t>4</a:t>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13</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14</a:t>
            </a:fld>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15</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dirty="0"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16</a:t>
            </a:fld>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dirty="0"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17</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18</a:t>
            </a:fld>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19</a:t>
            </a:fld>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20</a:t>
            </a:fld>
            <a:endParaRPr 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21</a:t>
            </a:fld>
            <a:endParaRPr 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22</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5</a:t>
            </a:fld>
            <a:endParaRPr 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23</a:t>
            </a:fld>
            <a:endParaRPr 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24</a:t>
            </a:fld>
            <a:endParaRPr lang="pt-B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25</a:t>
            </a:fld>
            <a:endParaRPr lang="pt-B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26</a:t>
            </a:fld>
            <a:endParaRPr lang="pt-B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27</a:t>
            </a:fld>
            <a:endParaRPr lang="pt-B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28</a:t>
            </a:fld>
            <a:endParaRPr lang="pt-B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29</a:t>
            </a:fld>
            <a:endParaRPr lang="pt-B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dirty="0"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30</a:t>
            </a:fld>
            <a:endParaRPr lang="pt-B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31</a:t>
            </a:fld>
            <a:endParaRPr lang="pt-B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32</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6</a:t>
            </a:fld>
            <a:endParaRPr lang="pt-B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33</a:t>
            </a:fld>
            <a:endParaRPr lang="pt-B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34</a:t>
            </a:fld>
            <a:endParaRPr lang="pt-B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35</a:t>
            </a:fld>
            <a:endParaRPr lang="pt-B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36</a:t>
            </a:fld>
            <a:endParaRPr lang="pt-B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37</a:t>
            </a:fld>
            <a:endParaRPr lang="pt-B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38</a:t>
            </a:fld>
            <a:endParaRPr lang="pt-B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39</a:t>
            </a:fld>
            <a:endParaRPr lang="pt-B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40</a:t>
            </a:fld>
            <a:endParaRPr lang="pt-B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41</a:t>
            </a:fld>
            <a:endParaRPr lang="pt-B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42</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7</a:t>
            </a:fld>
            <a:endParaRPr lang="pt-B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43</a:t>
            </a:fld>
            <a:endParaRPr lang="pt-B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44</a:t>
            </a:fld>
            <a:endParaRPr lang="pt-B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45</a:t>
            </a:fld>
            <a:endParaRPr lang="pt-B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46</a:t>
            </a:fld>
            <a:endParaRPr lang="pt-B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47</a:t>
            </a:fld>
            <a:endParaRPr lang="pt-B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48</a:t>
            </a:fld>
            <a:endParaRPr lang="pt-B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49</a:t>
            </a:fld>
            <a:endParaRPr lang="pt-B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50</a:t>
            </a:fld>
            <a:endParaRPr lang="pt-B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51</a:t>
            </a:fld>
            <a:endParaRPr lang="pt-B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52</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8</a:t>
            </a:fld>
            <a:endParaRPr lang="pt-B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53</a:t>
            </a:fld>
            <a:endParaRPr lang="pt-B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54</a:t>
            </a:fld>
            <a:endParaRPr lang="pt-B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55</a:t>
            </a:fld>
            <a:endParaRPr lang="pt-B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56</a:t>
            </a:fld>
            <a:endParaRPr lang="pt-B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57</a:t>
            </a:fld>
            <a:endParaRPr lang="pt-B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58</a:t>
            </a:fld>
            <a:endParaRPr lang="pt-B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59</a:t>
            </a:fld>
            <a:endParaRPr lang="pt-B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60</a:t>
            </a:fld>
            <a:endParaRPr lang="pt-B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61</a:t>
            </a:fld>
            <a:endParaRPr lang="pt-B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62</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9</a:t>
            </a:fld>
            <a:endParaRPr lang="pt-B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63</a:t>
            </a:fld>
            <a:endParaRPr lang="pt-B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64</a:t>
            </a:fld>
            <a:endParaRPr lang="pt-B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65</a:t>
            </a:fld>
            <a:endParaRPr lang="pt-B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66</a:t>
            </a:fld>
            <a:endParaRPr lang="pt-B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67</a:t>
            </a:fld>
            <a:endParaRPr lang="pt-B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68</a:t>
            </a:fld>
            <a:endParaRPr lang="pt-B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69</a:t>
            </a:fld>
            <a:endParaRPr lang="pt-B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70</a:t>
            </a:fld>
            <a:endParaRPr lang="pt-B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71</a:t>
            </a:fld>
            <a:endParaRPr lang="pt-B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72</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10</a:t>
            </a:fld>
            <a:endParaRPr lang="pt-B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73</a:t>
            </a:fld>
            <a:endParaRPr lang="pt-B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74</a:t>
            </a:fld>
            <a:endParaRPr lang="pt-B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75</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11</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35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2355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13FFAE-65DE-4940-A758-D45F3BB121C4}" type="slidenum">
              <a:rPr lang="pt-BR"/>
              <a:pPr fontAlgn="base">
                <a:spcBef>
                  <a:spcPct val="0"/>
                </a:spcBef>
                <a:spcAft>
                  <a:spcPct val="0"/>
                </a:spcAft>
              </a:pPr>
              <a:t>12</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pt-BR" smtClean="0"/>
              <a:t>Clique para editar o título mestre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lvl1pPr>
              <a:defRPr/>
            </a:lvl1pPr>
          </a:lstStyle>
          <a:p>
            <a:pPr>
              <a:defRPr/>
            </a:pPr>
            <a:fld id="{270076F3-0C89-49F2-ADEF-D260B7956762}" type="datetime1">
              <a:rPr lang="en-US" smtClean="0"/>
              <a:t>3/14/2016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noProof="0" smtClean="0"/>
              <a:t>Clique no ícone para adicionar uma imagem</a:t>
            </a:r>
            <a:endParaRPr lang="en-US" noProof="0"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3"/>
          <p:cNvSpPr>
            <a:spLocks noGrp="1"/>
          </p:cNvSpPr>
          <p:nvPr>
            <p:ph type="dt" sz="half" idx="10"/>
          </p:nvPr>
        </p:nvSpPr>
        <p:spPr/>
        <p:txBody>
          <a:bodyPr/>
          <a:lstStyle>
            <a:lvl1pPr>
              <a:defRPr/>
            </a:lvl1pPr>
          </a:lstStyle>
          <a:p>
            <a:pPr>
              <a:defRPr/>
            </a:pPr>
            <a:fld id="{F787DE77-2129-4A10-AD4D-19BD1B056419}" type="datetime1">
              <a:rPr lang="en-US" smtClean="0"/>
              <a:t>3/14/2016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B6FE14-800B-46C1-B1B7-AFF42A1515AA}"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pt-BR" smtClean="0"/>
              <a:t>Clique para editar o título mestre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4" name="Date Placeholder 3"/>
          <p:cNvSpPr>
            <a:spLocks noGrp="1"/>
          </p:cNvSpPr>
          <p:nvPr>
            <p:ph type="dt" sz="half" idx="10"/>
          </p:nvPr>
        </p:nvSpPr>
        <p:spPr/>
        <p:txBody>
          <a:bodyPr/>
          <a:lstStyle>
            <a:lvl1pPr>
              <a:defRPr/>
            </a:lvl1pPr>
          </a:lstStyle>
          <a:p>
            <a:pPr>
              <a:defRPr/>
            </a:pPr>
            <a:fld id="{579B5FCE-2381-4D2E-8151-6305BEA78F94}" type="datetime1">
              <a:rPr lang="en-US" smtClean="0"/>
              <a:t>3/14/2016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D12F58-716C-4EA2-9EED-B552B1751BD9}" type="slidenum">
              <a:rPr lang="en-US"/>
              <a:pPr>
                <a:defRPr/>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5" name="TextBox 11"/>
          <p:cNvSpPr txBox="1"/>
          <p:nvPr/>
        </p:nvSpPr>
        <p:spPr>
          <a:xfrm>
            <a:off x="898525" y="971550"/>
            <a:ext cx="801688"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fontAlgn="auto">
              <a:spcBef>
                <a:spcPts val="0"/>
              </a:spcBef>
              <a:spcAft>
                <a:spcPts val="0"/>
              </a:spcAft>
              <a:defRPr/>
            </a:pPr>
            <a:r>
              <a:rPr lang="en-US" dirty="0"/>
              <a:t>“</a:t>
            </a:r>
          </a:p>
        </p:txBody>
      </p:sp>
      <p:sp>
        <p:nvSpPr>
          <p:cNvPr id="6" name="TextBox 14"/>
          <p:cNvSpPr txBox="1"/>
          <p:nvPr/>
        </p:nvSpPr>
        <p:spPr>
          <a:xfrm>
            <a:off x="9329738" y="2613025"/>
            <a:ext cx="8032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fontAlgn="auto">
              <a:spcBef>
                <a:spcPts val="0"/>
              </a:spcBef>
              <a:spcAft>
                <a:spcPts val="0"/>
              </a:spcAft>
              <a:defRPr/>
            </a:pPr>
            <a:r>
              <a:rPr lang="en-US" dirty="0"/>
              <a:t>”</a:t>
            </a:r>
          </a:p>
        </p:txBody>
      </p:sp>
      <p:sp>
        <p:nvSpPr>
          <p:cNvPr id="2" name="Title 1"/>
          <p:cNvSpPr>
            <a:spLocks noGrp="1"/>
          </p:cNvSpPr>
          <p:nvPr>
            <p:ph type="title"/>
          </p:nvPr>
        </p:nvSpPr>
        <p:spPr>
          <a:xfrm>
            <a:off x="1574801" y="1447800"/>
            <a:ext cx="7999315" cy="2323374"/>
          </a:xfrm>
        </p:spPr>
        <p:txBody>
          <a:bodyPr/>
          <a:lstStyle>
            <a:lvl1pPr>
              <a:defRPr sz="4800"/>
            </a:lvl1pPr>
          </a:lstStyle>
          <a:p>
            <a:r>
              <a:rPr lang="pt-BR" smtClean="0"/>
              <a:t>Clique para editar o título mestre</a:t>
            </a:r>
            <a:endParaRPr lang="en-US" dirty="0"/>
          </a:p>
        </p:txBody>
      </p:sp>
      <p:sp>
        <p:nvSpPr>
          <p:cNvPr id="11" name="Text Placeholder 3"/>
          <p:cNvSpPr>
            <a:spLocks noGrp="1"/>
          </p:cNvSpPr>
          <p:nvPr>
            <p:ph type="body" sz="half" idx="14"/>
          </p:nvPr>
        </p:nvSpPr>
        <p:spPr>
          <a:xfrm>
            <a:off x="1930400" y="3771174"/>
            <a:ext cx="727964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7" name="Date Placeholder 3"/>
          <p:cNvSpPr>
            <a:spLocks noGrp="1"/>
          </p:cNvSpPr>
          <p:nvPr>
            <p:ph type="dt" sz="half" idx="15"/>
          </p:nvPr>
        </p:nvSpPr>
        <p:spPr/>
        <p:txBody>
          <a:bodyPr/>
          <a:lstStyle>
            <a:lvl1pPr>
              <a:defRPr/>
            </a:lvl1pPr>
          </a:lstStyle>
          <a:p>
            <a:pPr>
              <a:defRPr/>
            </a:pPr>
            <a:fld id="{E2F77431-4FBF-44C9-8DF0-9695A1BF3C3A}" type="datetime1">
              <a:rPr lang="en-US" smtClean="0"/>
              <a:t>3/14/2016</a:t>
            </a:fld>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7DB11B1C-9FCF-4FB9-8BB5-A3E147E9778E}" type="slidenum">
              <a:rPr lang="en-US"/>
              <a:pPr>
                <a:defRPr/>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154954" y="4777381"/>
            <a:ext cx="8825659"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lvl1pPr>
              <a:defRPr/>
            </a:lvl1pPr>
          </a:lstStyle>
          <a:p>
            <a:pPr>
              <a:defRPr/>
            </a:pPr>
            <a:fld id="{7EAD22AA-8105-4AEA-A845-A5D8EC945769}" type="datetime1">
              <a:rPr lang="en-US" smtClean="0"/>
              <a:t>3/14/2016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19C05A-0AEC-4FF5-971D-EA7E94DD9321}" type="slidenum">
              <a:rPr lang="en-US"/>
              <a:pPr>
                <a:defRPr/>
              </a:pPr>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cxnSp>
        <p:nvCxnSpPr>
          <p:cNvPr id="9" name="Straight Connector 16"/>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17"/>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pt-BR" smtClean="0"/>
              <a:t>Clique para editar o título mestre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1" name="Date Placeholder 3"/>
          <p:cNvSpPr>
            <a:spLocks noGrp="1"/>
          </p:cNvSpPr>
          <p:nvPr>
            <p:ph type="dt" sz="half" idx="18"/>
          </p:nvPr>
        </p:nvSpPr>
        <p:spPr/>
        <p:txBody>
          <a:bodyPr/>
          <a:lstStyle>
            <a:lvl1pPr>
              <a:defRPr/>
            </a:lvl1pPr>
          </a:lstStyle>
          <a:p>
            <a:pPr>
              <a:defRPr/>
            </a:pPr>
            <a:fld id="{8CBDE15B-2020-41EE-B0DB-46616952C45F}" type="datetime1">
              <a:rPr lang="en-US" smtClean="0"/>
              <a:t>3/14/2016</a:t>
            </a:fld>
            <a:endParaRPr lang="en-US"/>
          </a:p>
        </p:txBody>
      </p:sp>
      <p:sp>
        <p:nvSpPr>
          <p:cNvPr id="12" name="Footer Placeholder 4"/>
          <p:cNvSpPr>
            <a:spLocks noGrp="1"/>
          </p:cNvSpPr>
          <p:nvPr>
            <p:ph type="ftr" sz="quarter" idx="19"/>
          </p:nvPr>
        </p:nvSpPr>
        <p:spPr/>
        <p:txBody>
          <a:bodyPr/>
          <a:lstStyle>
            <a:lvl1pPr>
              <a:defRPr/>
            </a:lvl1pPr>
          </a:lstStyle>
          <a:p>
            <a:pPr>
              <a:defRPr/>
            </a:pPr>
            <a:endParaRPr lang="en-US"/>
          </a:p>
        </p:txBody>
      </p:sp>
      <p:sp>
        <p:nvSpPr>
          <p:cNvPr id="13" name="Slide Number Placeholder 5"/>
          <p:cNvSpPr>
            <a:spLocks noGrp="1"/>
          </p:cNvSpPr>
          <p:nvPr>
            <p:ph type="sldNum" sz="quarter" idx="20"/>
          </p:nvPr>
        </p:nvSpPr>
        <p:spPr/>
        <p:txBody>
          <a:bodyPr/>
          <a:lstStyle>
            <a:lvl1pPr>
              <a:defRPr/>
            </a:lvl1pPr>
          </a:lstStyle>
          <a:p>
            <a:pPr>
              <a:defRPr/>
            </a:pPr>
            <a:fld id="{840AE537-5D61-4543-9DFE-BC7C41200A81}" type="slidenum">
              <a:rPr lang="en-US"/>
              <a:pPr>
                <a:defRPr/>
              </a:pPr>
              <a:t>‹nº›</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cxnSp>
        <p:nvCxnSpPr>
          <p:cNvPr id="12" name="Straight Connector 18"/>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9"/>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pt-BR" smtClean="0"/>
              <a:t>Clique para editar o título mestre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noProof="0" smtClean="0"/>
              <a:t>Clique no ícone para adicionar uma imagem</a:t>
            </a:r>
            <a:endParaRPr lang="en-US" noProof="0" dirty="0"/>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noProof="0" smtClean="0"/>
              <a:t>Clique no ícone para adicionar uma imagem</a:t>
            </a:r>
            <a:endParaRPr lang="en-US" noProof="0" dirty="0"/>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noProof="0" smtClean="0"/>
              <a:t>Clique no ícone para adicionar uma imagem</a:t>
            </a:r>
            <a:endParaRPr lang="en-US" noProof="0" dirty="0"/>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5" name="Date Placeholder 3"/>
          <p:cNvSpPr>
            <a:spLocks noGrp="1"/>
          </p:cNvSpPr>
          <p:nvPr>
            <p:ph type="dt" sz="half" idx="23"/>
          </p:nvPr>
        </p:nvSpPr>
        <p:spPr/>
        <p:txBody>
          <a:bodyPr/>
          <a:lstStyle>
            <a:lvl1pPr>
              <a:defRPr/>
            </a:lvl1pPr>
          </a:lstStyle>
          <a:p>
            <a:pPr>
              <a:defRPr/>
            </a:pPr>
            <a:fld id="{33CA4DB8-CCBC-4C60-B738-3D8174F457C7}" type="datetime1">
              <a:rPr lang="en-US" smtClean="0"/>
              <a:t>3/14/2016</a:t>
            </a:fld>
            <a:endParaRPr lang="en-US"/>
          </a:p>
        </p:txBody>
      </p:sp>
      <p:sp>
        <p:nvSpPr>
          <p:cNvPr id="16" name="Footer Placeholder 4"/>
          <p:cNvSpPr>
            <a:spLocks noGrp="1"/>
          </p:cNvSpPr>
          <p:nvPr>
            <p:ph type="ftr" sz="quarter" idx="24"/>
          </p:nvPr>
        </p:nvSpPr>
        <p:spPr/>
        <p:txBody>
          <a:bodyPr/>
          <a:lstStyle>
            <a:lvl1pPr>
              <a:defRPr/>
            </a:lvl1pPr>
          </a:lstStyle>
          <a:p>
            <a:pPr>
              <a:defRPr/>
            </a:pPr>
            <a:endParaRPr lang="en-US"/>
          </a:p>
        </p:txBody>
      </p:sp>
      <p:sp>
        <p:nvSpPr>
          <p:cNvPr id="17" name="Slide Number Placeholder 5"/>
          <p:cNvSpPr>
            <a:spLocks noGrp="1"/>
          </p:cNvSpPr>
          <p:nvPr>
            <p:ph type="sldNum" sz="quarter" idx="25"/>
          </p:nvPr>
        </p:nvSpPr>
        <p:spPr/>
        <p:txBody>
          <a:bodyPr/>
          <a:lstStyle>
            <a:lvl1pPr>
              <a:defRPr/>
            </a:lvl1pPr>
          </a:lstStyle>
          <a:p>
            <a:pPr>
              <a:defRPr/>
            </a:pPr>
            <a:fld id="{5D3969BC-8E09-42CE-8F08-4DD132ECEF24}" type="slidenum">
              <a:rPr lang="en-US"/>
              <a:pPr>
                <a:defRPr/>
              </a:pPr>
              <a:t>‹nº›</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lvl1pPr>
              <a:defRPr/>
            </a:lvl1pPr>
          </a:lstStyle>
          <a:p>
            <a:pPr>
              <a:defRPr/>
            </a:pPr>
            <a:fld id="{FE28ED2A-BE31-41DE-A914-3ADCB58C6041}" type="datetime1">
              <a:rPr lang="en-US" smtClean="0"/>
              <a:t>3/14/2016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7C31E3-A2A6-463F-BD0F-97DD5761BB6B}" type="slidenum">
              <a:rPr lang="en-US"/>
              <a:pPr>
                <a:defRPr/>
              </a:pPr>
              <a:t>‹nº›</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lvl1pPr>
              <a:defRPr/>
            </a:lvl1pPr>
          </a:lstStyle>
          <a:p>
            <a:pPr>
              <a:defRPr/>
            </a:pPr>
            <a:fld id="{30441951-D691-4618-9B78-8C2F5D5172BC}" type="datetime1">
              <a:rPr lang="en-US" smtClean="0"/>
              <a:t>3/14/2016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0C926E-4668-4902-98C7-B0FEEE328AF4}"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lvl1pPr>
              <a:defRPr/>
            </a:lvl1pPr>
          </a:lstStyle>
          <a:p>
            <a:pPr>
              <a:defRPr/>
            </a:pPr>
            <a:fld id="{F2340983-4902-462D-904E-76AC0B5FE169}" type="datetime1">
              <a:rPr lang="en-US" smtClean="0"/>
              <a:t>3/14/2016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C2E2B1-C62B-461A-AA65-21A4D85C8CD8}"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lvl1pPr>
              <a:defRPr/>
            </a:lvl1pPr>
          </a:lstStyle>
          <a:p>
            <a:pPr>
              <a:defRPr/>
            </a:pPr>
            <a:fld id="{83FF87AC-13CF-4FD5-801D-2CCCF2091F55}" type="datetime1">
              <a:rPr lang="en-US" smtClean="0"/>
              <a:t>3/14/2016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3BBB35-EE48-4DEA-9455-7E05A390815E}"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3"/>
          <p:cNvSpPr>
            <a:spLocks noGrp="1"/>
          </p:cNvSpPr>
          <p:nvPr>
            <p:ph type="dt" sz="half" idx="10"/>
          </p:nvPr>
        </p:nvSpPr>
        <p:spPr/>
        <p:txBody>
          <a:bodyPr/>
          <a:lstStyle>
            <a:lvl1pPr>
              <a:defRPr/>
            </a:lvl1pPr>
          </a:lstStyle>
          <a:p>
            <a:pPr>
              <a:defRPr/>
            </a:pPr>
            <a:fld id="{024686F5-8346-4403-94B0-8F82329761C0}" type="datetime1">
              <a:rPr lang="en-US" smtClean="0"/>
              <a:t>3/14/2016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C5A140-CC39-41EC-B794-678321D6BB9C}"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3"/>
          <p:cNvSpPr>
            <a:spLocks noGrp="1"/>
          </p:cNvSpPr>
          <p:nvPr>
            <p:ph type="dt" sz="half" idx="10"/>
          </p:nvPr>
        </p:nvSpPr>
        <p:spPr/>
        <p:txBody>
          <a:bodyPr/>
          <a:lstStyle>
            <a:lvl1pPr>
              <a:defRPr/>
            </a:lvl1pPr>
          </a:lstStyle>
          <a:p>
            <a:pPr>
              <a:defRPr/>
            </a:pPr>
            <a:fld id="{E36563FC-EF5D-4653-8084-F9AB7CCC6A9A}" type="datetime1">
              <a:rPr lang="en-US" smtClean="0"/>
              <a:t>3/14/2016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4FD0AF8-37C5-4A18-91CF-31C15ABA78CB}"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3"/>
          <p:cNvSpPr>
            <a:spLocks noGrp="1"/>
          </p:cNvSpPr>
          <p:nvPr>
            <p:ph type="dt" sz="half" idx="10"/>
          </p:nvPr>
        </p:nvSpPr>
        <p:spPr/>
        <p:txBody>
          <a:bodyPr/>
          <a:lstStyle>
            <a:lvl1pPr>
              <a:defRPr/>
            </a:lvl1pPr>
          </a:lstStyle>
          <a:p>
            <a:pPr>
              <a:defRPr/>
            </a:pPr>
            <a:fld id="{7B7EFE82-27C3-4C38-BB53-8F9CA7E19F75}" type="datetime1">
              <a:rPr lang="en-US" smtClean="0"/>
              <a:t>3/14/2016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C68AB66-3585-4CB3-B38A-96A02A0F5B86}"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FF01B2D-5924-4C2B-B5A4-860D4B5289F5}" type="datetime1">
              <a:rPr lang="en-US" smtClean="0"/>
              <a:t>3/14/2016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FB865E-A1BF-4A4B-9A5A-3C756281B76C}"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pt-BR" smtClean="0"/>
              <a:t>Clique para editar o título mestre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3"/>
          <p:cNvSpPr>
            <a:spLocks noGrp="1"/>
          </p:cNvSpPr>
          <p:nvPr>
            <p:ph type="dt" sz="half" idx="10"/>
          </p:nvPr>
        </p:nvSpPr>
        <p:spPr/>
        <p:txBody>
          <a:bodyPr/>
          <a:lstStyle>
            <a:lvl1pPr>
              <a:defRPr/>
            </a:lvl1pPr>
          </a:lstStyle>
          <a:p>
            <a:pPr>
              <a:defRPr/>
            </a:pPr>
            <a:fld id="{AD49715A-ADBF-44E0-AB19-A301A347170F}" type="datetime1">
              <a:rPr lang="en-US" smtClean="0"/>
              <a:t>3/14/2016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573324C-21A9-4781-B2E3-A566AB37E1A0}"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noProof="0" smtClean="0"/>
              <a:t>Clique no ícone para adicionar uma imagem</a:t>
            </a:r>
            <a:endParaRPr lang="en-US" noProof="0"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3"/>
          <p:cNvSpPr>
            <a:spLocks noGrp="1"/>
          </p:cNvSpPr>
          <p:nvPr>
            <p:ph type="dt" sz="half" idx="10"/>
          </p:nvPr>
        </p:nvSpPr>
        <p:spPr/>
        <p:txBody>
          <a:bodyPr/>
          <a:lstStyle>
            <a:lvl1pPr>
              <a:defRPr/>
            </a:lvl1pPr>
          </a:lstStyle>
          <a:p>
            <a:pPr>
              <a:defRPr/>
            </a:pPr>
            <a:fld id="{BD2F502C-B1B6-4A2E-BE61-A733CEBA2CC2}" type="datetime1">
              <a:rPr lang="en-US" smtClean="0"/>
              <a:t>3/14/2016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CA5DF83-A9CC-4F3A-BDFD-C62D104C4BE3}"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7"/>
          <p:cNvPicPr>
            <a:picLocks noChangeAspect="1"/>
          </p:cNvPicPr>
          <p:nvPr/>
        </p:nvPicPr>
        <p:blipFill>
          <a:blip r:embed="rId19"/>
          <a:srcRect l="3613"/>
          <a:stretch>
            <a:fillRect/>
          </a:stretch>
        </p:blipFill>
        <p:spPr bwMode="auto">
          <a:xfrm>
            <a:off x="0" y="2670175"/>
            <a:ext cx="4037013" cy="4187825"/>
          </a:xfrm>
          <a:prstGeom prst="rect">
            <a:avLst/>
          </a:prstGeom>
          <a:noFill/>
          <a:ln w="9525">
            <a:noFill/>
            <a:miter lim="800000"/>
            <a:headEnd/>
            <a:tailEnd/>
          </a:ln>
        </p:spPr>
      </p:pic>
      <p:pic>
        <p:nvPicPr>
          <p:cNvPr id="1027" name="Picture 6"/>
          <p:cNvPicPr>
            <a:picLocks noChangeAspect="1"/>
          </p:cNvPicPr>
          <p:nvPr/>
        </p:nvPicPr>
        <p:blipFill>
          <a:blip r:embed="rId20"/>
          <a:srcRect l="35640"/>
          <a:stretch>
            <a:fillRect/>
          </a:stretch>
        </p:blipFill>
        <p:spPr bwMode="auto">
          <a:xfrm>
            <a:off x="0" y="2892425"/>
            <a:ext cx="1522413" cy="2365375"/>
          </a:xfrm>
          <a:prstGeom prst="rect">
            <a:avLst/>
          </a:prstGeom>
          <a:noFill/>
          <a:ln w="9525">
            <a:noFill/>
            <a:miter lim="800000"/>
            <a:headEnd/>
            <a:tailEnd/>
          </a:ln>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31" name="Picture 8"/>
          <p:cNvPicPr>
            <a:picLocks noChangeAspect="1"/>
          </p:cNvPicPr>
          <p:nvPr/>
        </p:nvPicPr>
        <p:blipFill>
          <a:blip r:embed="rId21"/>
          <a:srcRect t="28813"/>
          <a:stretch>
            <a:fillRect/>
          </a:stretch>
        </p:blipFill>
        <p:spPr bwMode="auto">
          <a:xfrm>
            <a:off x="7999413" y="0"/>
            <a:ext cx="1603375" cy="1141413"/>
          </a:xfrm>
          <a:prstGeom prst="rect">
            <a:avLst/>
          </a:prstGeom>
          <a:noFill/>
          <a:ln w="9525">
            <a:noFill/>
            <a:miter lim="800000"/>
            <a:headEnd/>
            <a:tailEnd/>
          </a:ln>
        </p:spPr>
      </p:pic>
      <p:pic>
        <p:nvPicPr>
          <p:cNvPr id="1032" name="Picture 9"/>
          <p:cNvPicPr>
            <a:picLocks noChangeAspect="1"/>
          </p:cNvPicPr>
          <p:nvPr/>
        </p:nvPicPr>
        <p:blipFill>
          <a:blip r:embed="rId22"/>
          <a:srcRect b="23320"/>
          <a:stretch>
            <a:fillRect/>
          </a:stretch>
        </p:blipFill>
        <p:spPr bwMode="auto">
          <a:xfrm>
            <a:off x="8605838" y="6096000"/>
            <a:ext cx="993775" cy="762000"/>
          </a:xfrm>
          <a:prstGeom prst="rect">
            <a:avLst/>
          </a:prstGeom>
          <a:noFill/>
          <a:ln w="9525">
            <a:noFill/>
            <a:miter lim="800000"/>
            <a:headEnd/>
            <a:tailEnd/>
          </a:ln>
        </p:spPr>
      </p:pic>
      <p:sp>
        <p:nvSpPr>
          <p:cNvPr id="1033" name="Title Placeholder 1"/>
          <p:cNvSpPr>
            <a:spLocks noGrp="1"/>
          </p:cNvSpPr>
          <p:nvPr>
            <p:ph type="title"/>
          </p:nvPr>
        </p:nvSpPr>
        <p:spPr bwMode="auto">
          <a:xfrm>
            <a:off x="646113" y="452438"/>
            <a:ext cx="9404350" cy="1400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 título mestre</a:t>
            </a:r>
            <a:endParaRPr lang="en-US" smtClean="0"/>
          </a:p>
        </p:txBody>
      </p:sp>
      <p:sp>
        <p:nvSpPr>
          <p:cNvPr id="1034" name="Text Placeholder 2"/>
          <p:cNvSpPr>
            <a:spLocks noGrp="1"/>
          </p:cNvSpPr>
          <p:nvPr>
            <p:ph type="body" idx="1"/>
          </p:nvPr>
        </p:nvSpPr>
        <p:spPr bwMode="auto">
          <a:xfrm>
            <a:off x="1103313" y="2052638"/>
            <a:ext cx="8947150" cy="4195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smtClean="0"/>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fontAlgn="auto">
              <a:spcBef>
                <a:spcPts val="0"/>
              </a:spcBef>
              <a:spcAft>
                <a:spcPts val="0"/>
              </a:spcAft>
              <a:defRPr sz="1100" b="0" i="0" dirty="0">
                <a:solidFill>
                  <a:schemeClr val="tx1">
                    <a:tint val="75000"/>
                    <a:alpha val="60000"/>
                  </a:schemeClr>
                </a:solidFill>
                <a:latin typeface="+mn-lt"/>
              </a:defRPr>
            </a:lvl1pPr>
          </a:lstStyle>
          <a:p>
            <a:pPr>
              <a:defRPr/>
            </a:pPr>
            <a:fld id="{6672A847-833D-4ADD-A4E9-AE1304D88963}" type="datetime1">
              <a:rPr lang="en-US" smtClean="0"/>
              <a:t>3/14/2016</a:t>
            </a:fld>
            <a:endParaRPr lang="en-US"/>
          </a:p>
        </p:txBody>
      </p:sp>
      <p:sp>
        <p:nvSpPr>
          <p:cNvPr id="5" name="Footer Placeholder 4"/>
          <p:cNvSpPr>
            <a:spLocks noGrp="1"/>
          </p:cNvSpPr>
          <p:nvPr>
            <p:ph type="ftr" sz="quarter" idx="3"/>
          </p:nvPr>
        </p:nvSpPr>
        <p:spPr>
          <a:xfrm rot="5400000">
            <a:off x="8951118" y="3225007"/>
            <a:ext cx="3859213" cy="304800"/>
          </a:xfrm>
          <a:prstGeom prst="rect">
            <a:avLst/>
          </a:prstGeom>
        </p:spPr>
        <p:txBody>
          <a:bodyPr vert="horz" lIns="91440" tIns="45720" rIns="91440" bIns="45720" rtlCol="0" anchor="b"/>
          <a:lstStyle>
            <a:lvl1pPr algn="l" fontAlgn="auto">
              <a:spcBef>
                <a:spcPts val="0"/>
              </a:spcBef>
              <a:spcAft>
                <a:spcPts val="0"/>
              </a:spcAft>
              <a:defRPr sz="1100" b="0" i="0" dirty="0">
                <a:solidFill>
                  <a:schemeClr val="tx1">
                    <a:tint val="75000"/>
                    <a:alpha val="60000"/>
                  </a:schemeClr>
                </a:solidFill>
                <a:latin typeface="+mn-lt"/>
              </a:defRPr>
            </a:lvl1pPr>
          </a:lstStyle>
          <a:p>
            <a:pPr>
              <a:defRPr/>
            </a:pPr>
            <a:endParaRPr lang="en-US"/>
          </a:p>
        </p:txBody>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lIns="91440" tIns="45720" rIns="91440" bIns="45720" rtlCol="0" anchor="b"/>
          <a:lstStyle>
            <a:lvl1pPr algn="ctr" fontAlgn="auto">
              <a:spcBef>
                <a:spcPts val="0"/>
              </a:spcBef>
              <a:spcAft>
                <a:spcPts val="0"/>
              </a:spcAft>
              <a:defRPr sz="2800" b="0" i="0" dirty="0">
                <a:solidFill>
                  <a:schemeClr val="tx1">
                    <a:tint val="75000"/>
                  </a:schemeClr>
                </a:solidFill>
                <a:latin typeface="+mn-lt"/>
              </a:defRPr>
            </a:lvl1pPr>
          </a:lstStyle>
          <a:p>
            <a:pPr>
              <a:defRPr/>
            </a:pPr>
            <a:fld id="{229F15FA-8C33-45BF-8A67-AD2C474ED8FF}" type="slidenum">
              <a:rPr lang="en-US"/>
              <a:pPr>
                <a:defRPr/>
              </a:pPr>
              <a:t>‹nº›</a:t>
            </a:fld>
            <a:endParaRPr lang="en-US"/>
          </a:p>
        </p:txBody>
      </p:sp>
    </p:spTree>
  </p:cSld>
  <p:clrMap bg1="dk1" tx1="lt1" bg2="dk2" tx2="lt2" accent1="accent1" accent2="accent2" accent3="accent3" accent4="accent4" accent5="accent5" accent6="accent6" hlink="hlink" folHlink="folHlink"/>
  <p:sldLayoutIdLst>
    <p:sldLayoutId id="2147483688"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9" r:id="rId12"/>
    <p:sldLayoutId id="2147483685" r:id="rId13"/>
    <p:sldLayoutId id="2147483690" r:id="rId14"/>
    <p:sldLayoutId id="2147483691" r:id="rId15"/>
    <p:sldLayoutId id="2147483686" r:id="rId16"/>
    <p:sldLayoutId id="2147483687" r:id="rId17"/>
  </p:sldLayoutIdLst>
  <p:hf hdr="0" ftr="0" dt="0"/>
  <p:txStyles>
    <p:titleStyle>
      <a:lvl1pPr algn="l" defTabSz="457200" rtl="0" fontAlgn="base">
        <a:spcBef>
          <a:spcPct val="0"/>
        </a:spcBef>
        <a:spcAft>
          <a:spcPct val="0"/>
        </a:spcAft>
        <a:defRPr sz="4200" kern="1200">
          <a:solidFill>
            <a:schemeClr val="tx2"/>
          </a:solidFill>
          <a:latin typeface="+mj-lt"/>
          <a:ea typeface="+mj-ea"/>
          <a:cs typeface="+mj-cs"/>
        </a:defRPr>
      </a:lvl1pPr>
      <a:lvl2pPr algn="l" defTabSz="457200" rtl="0" fontAlgn="base">
        <a:spcBef>
          <a:spcPct val="0"/>
        </a:spcBef>
        <a:spcAft>
          <a:spcPct val="0"/>
        </a:spcAft>
        <a:defRPr sz="4200">
          <a:solidFill>
            <a:schemeClr val="tx2"/>
          </a:solidFill>
          <a:latin typeface="Century Gothic" pitchFamily="34" charset="0"/>
        </a:defRPr>
      </a:lvl2pPr>
      <a:lvl3pPr algn="l" defTabSz="457200" rtl="0" fontAlgn="base">
        <a:spcBef>
          <a:spcPct val="0"/>
        </a:spcBef>
        <a:spcAft>
          <a:spcPct val="0"/>
        </a:spcAft>
        <a:defRPr sz="4200">
          <a:solidFill>
            <a:schemeClr val="tx2"/>
          </a:solidFill>
          <a:latin typeface="Century Gothic" pitchFamily="34" charset="0"/>
        </a:defRPr>
      </a:lvl3pPr>
      <a:lvl4pPr algn="l" defTabSz="457200" rtl="0" fontAlgn="base">
        <a:spcBef>
          <a:spcPct val="0"/>
        </a:spcBef>
        <a:spcAft>
          <a:spcPct val="0"/>
        </a:spcAft>
        <a:defRPr sz="4200">
          <a:solidFill>
            <a:schemeClr val="tx2"/>
          </a:solidFill>
          <a:latin typeface="Century Gothic" pitchFamily="34" charset="0"/>
        </a:defRPr>
      </a:lvl4pPr>
      <a:lvl5pPr algn="l" defTabSz="457200" rtl="0" fontAlgn="base">
        <a:spcBef>
          <a:spcPct val="0"/>
        </a:spcBef>
        <a:spcAft>
          <a:spcPct val="0"/>
        </a:spcAft>
        <a:defRPr sz="4200">
          <a:solidFill>
            <a:schemeClr val="tx2"/>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rgbClr val="8AD0D6"/>
        </a:buClr>
        <a:buSzPct val="80000"/>
        <a:buFont typeface="Wingdings 3"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8AD0D6"/>
        </a:buClr>
        <a:buSzPct val="80000"/>
        <a:buFont typeface="Wingdings 3"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8AD0D6"/>
        </a:buClr>
        <a:buSzPct val="80000"/>
        <a:buFont typeface="Wingdings 3"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8AD0D6"/>
        </a:buClr>
        <a:buSzPct val="80000"/>
        <a:buFont typeface="Wingdings 3"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8AD0D6"/>
        </a:buClr>
        <a:buSzPct val="80000"/>
        <a:buFont typeface="Wingdings 3" pitchFamily="18" charset="2"/>
        <a:buChar char=""/>
        <a:defRPr sz="140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hemeOverride" Target="../theme/themeOverride4.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xml"/><Relationship Id="rId1" Type="http://schemas.openxmlformats.org/officeDocument/2006/relationships/themeOverride" Target="../theme/themeOverride7.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xml"/><Relationship Id="rId1" Type="http://schemas.openxmlformats.org/officeDocument/2006/relationships/themeOverride" Target="../theme/themeOverride8.xml"/><Relationship Id="rId5" Type="http://schemas.openxmlformats.org/officeDocument/2006/relationships/image" Target="../media/image41.png"/><Relationship Id="rId4" Type="http://schemas.openxmlformats.org/officeDocument/2006/relationships/image" Target="../media/image40.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xml"/><Relationship Id="rId1" Type="http://schemas.openxmlformats.org/officeDocument/2006/relationships/themeOverride" Target="../theme/themeOverride9.xml"/><Relationship Id="rId4" Type="http://schemas.openxmlformats.org/officeDocument/2006/relationships/image" Target="../media/image42.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6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upo 10"/>
          <p:cNvGrpSpPr>
            <a:grpSpLocks/>
          </p:cNvGrpSpPr>
          <p:nvPr/>
        </p:nvGrpSpPr>
        <p:grpSpPr bwMode="auto">
          <a:xfrm>
            <a:off x="-661988" y="-879475"/>
            <a:ext cx="8239633" cy="10553700"/>
            <a:chOff x="-661557" y="-878922"/>
            <a:chExt cx="8239075" cy="10552452"/>
          </a:xfrm>
        </p:grpSpPr>
        <p:sp>
          <p:nvSpPr>
            <p:cNvPr id="8" name="CaixaDeTexto 7"/>
            <p:cNvSpPr txBox="1"/>
            <p:nvPr/>
          </p:nvSpPr>
          <p:spPr>
            <a:xfrm>
              <a:off x="3358807" y="2194560"/>
              <a:ext cx="4218711" cy="7478970"/>
            </a:xfrm>
            <a:prstGeom prst="rect">
              <a:avLst/>
            </a:prstGeom>
            <a:noFill/>
            <a:effectLst/>
          </p:spPr>
          <p:txBody>
            <a:bodyPr>
              <a:spAutoFit/>
            </a:bodyPr>
            <a:lstStyle/>
            <a:p>
              <a:pPr fontAlgn="auto">
                <a:spcBef>
                  <a:spcPts val="0"/>
                </a:spcBef>
                <a:spcAft>
                  <a:spcPts val="0"/>
                </a:spcAft>
                <a:defRPr/>
              </a:pPr>
              <a:r>
                <a:rPr lang="pt-BR" sz="2400" b="1" dirty="0">
                  <a:solidFill>
                    <a:schemeClr val="bg1">
                      <a:alpha val="3000"/>
                    </a:schemeClr>
                  </a:solidFill>
                  <a:latin typeface="+mn-lt"/>
                </a:rPr>
                <a:t>IRPJ					CSLL</a:t>
              </a:r>
            </a:p>
            <a:p>
              <a:pPr fontAlgn="auto">
                <a:spcBef>
                  <a:spcPts val="0"/>
                </a:spcBef>
                <a:spcAft>
                  <a:spcPts val="0"/>
                </a:spcAft>
                <a:defRPr/>
              </a:pPr>
              <a:r>
                <a:rPr lang="pt-BR" sz="2400" b="1" dirty="0">
                  <a:solidFill>
                    <a:schemeClr val="bg1">
                      <a:alpha val="3000"/>
                    </a:schemeClr>
                  </a:solidFill>
                  <a:latin typeface="+mn-lt"/>
                </a:rPr>
                <a:t>		PIS</a:t>
              </a:r>
            </a:p>
            <a:p>
              <a:pPr fontAlgn="auto">
                <a:spcBef>
                  <a:spcPts val="0"/>
                </a:spcBef>
                <a:spcAft>
                  <a:spcPts val="0"/>
                </a:spcAft>
                <a:defRPr/>
              </a:pPr>
              <a:endParaRPr lang="pt-BR" sz="2400" b="1" dirty="0">
                <a:solidFill>
                  <a:schemeClr val="bg1">
                    <a:alpha val="3000"/>
                  </a:schemeClr>
                </a:solidFill>
                <a:latin typeface="+mn-lt"/>
              </a:endParaRPr>
            </a:p>
            <a:p>
              <a:pPr fontAlgn="auto">
                <a:spcBef>
                  <a:spcPts val="0"/>
                </a:spcBef>
                <a:spcAft>
                  <a:spcPts val="0"/>
                </a:spcAft>
                <a:defRPr/>
              </a:pPr>
              <a:r>
                <a:rPr lang="pt-BR" sz="2400" b="1" dirty="0">
                  <a:solidFill>
                    <a:schemeClr val="bg1">
                      <a:alpha val="3000"/>
                    </a:schemeClr>
                  </a:solidFill>
                  <a:latin typeface="+mn-lt"/>
                </a:rPr>
                <a:t>				</a:t>
              </a:r>
              <a:r>
                <a:rPr lang="pt-BR" sz="2400" b="1" dirty="0" err="1">
                  <a:solidFill>
                    <a:schemeClr val="bg1">
                      <a:alpha val="3000"/>
                    </a:schemeClr>
                  </a:solidFill>
                  <a:latin typeface="+mn-lt"/>
                </a:rPr>
                <a:t>Cofins</a:t>
              </a:r>
              <a:endParaRPr lang="pt-BR" sz="2400" b="1" dirty="0">
                <a:solidFill>
                  <a:schemeClr val="bg1">
                    <a:alpha val="3000"/>
                  </a:schemeClr>
                </a:solidFill>
                <a:latin typeface="+mn-lt"/>
              </a:endParaRPr>
            </a:p>
            <a:p>
              <a:pPr fontAlgn="auto">
                <a:spcBef>
                  <a:spcPts val="0"/>
                </a:spcBef>
                <a:spcAft>
                  <a:spcPts val="0"/>
                </a:spcAft>
                <a:defRPr/>
              </a:pPr>
              <a:r>
                <a:rPr lang="pt-BR" sz="2400" b="1" dirty="0">
                  <a:solidFill>
                    <a:schemeClr val="bg1">
                      <a:alpha val="3000"/>
                    </a:schemeClr>
                  </a:solidFill>
                  <a:latin typeface="+mn-lt"/>
                </a:rPr>
                <a:t>ICMS						INSS	</a:t>
              </a:r>
            </a:p>
            <a:p>
              <a:pPr fontAlgn="auto">
                <a:spcBef>
                  <a:spcPts val="0"/>
                </a:spcBef>
                <a:spcAft>
                  <a:spcPts val="0"/>
                </a:spcAft>
                <a:defRPr/>
              </a:pPr>
              <a:r>
                <a:rPr lang="pt-BR" sz="2400" b="1" dirty="0">
                  <a:solidFill>
                    <a:schemeClr val="bg1">
                      <a:alpha val="3000"/>
                    </a:schemeClr>
                  </a:solidFill>
                  <a:latin typeface="+mn-lt"/>
                </a:rPr>
                <a:t>		ICMS-ST		TAX</a:t>
              </a:r>
            </a:p>
            <a:p>
              <a:pPr fontAlgn="auto">
                <a:spcBef>
                  <a:spcPts val="0"/>
                </a:spcBef>
                <a:spcAft>
                  <a:spcPts val="0"/>
                </a:spcAft>
                <a:defRPr/>
              </a:pPr>
              <a:endParaRPr lang="pt-BR" sz="2400" b="1" dirty="0">
                <a:solidFill>
                  <a:schemeClr val="bg1">
                    <a:alpha val="3000"/>
                  </a:schemeClr>
                </a:solidFill>
                <a:latin typeface="+mn-lt"/>
              </a:endParaRPr>
            </a:p>
            <a:p>
              <a:pPr fontAlgn="auto">
                <a:spcBef>
                  <a:spcPts val="0"/>
                </a:spcBef>
                <a:spcAft>
                  <a:spcPts val="0"/>
                </a:spcAft>
                <a:defRPr/>
              </a:pPr>
              <a:r>
                <a:rPr lang="pt-BR" sz="2400" b="1" dirty="0" err="1">
                  <a:solidFill>
                    <a:schemeClr val="bg1">
                      <a:alpha val="3000"/>
                    </a:schemeClr>
                  </a:solidFill>
                  <a:latin typeface="+mn-lt"/>
                </a:rPr>
                <a:t>CPCs</a:t>
              </a:r>
              <a:r>
                <a:rPr lang="pt-BR" sz="2400" b="1" dirty="0">
                  <a:solidFill>
                    <a:schemeClr val="bg1">
                      <a:alpha val="3000"/>
                    </a:schemeClr>
                  </a:solidFill>
                  <a:latin typeface="+mn-lt"/>
                </a:rPr>
                <a:t>			IFRS 	AUDIT</a:t>
              </a:r>
            </a:p>
            <a:p>
              <a:pPr fontAlgn="auto">
                <a:spcBef>
                  <a:spcPts val="0"/>
                </a:spcBef>
                <a:spcAft>
                  <a:spcPts val="0"/>
                </a:spcAft>
                <a:defRPr/>
              </a:pPr>
              <a:endParaRPr lang="pt-BR" sz="2400" b="1" dirty="0">
                <a:solidFill>
                  <a:schemeClr val="bg1">
                    <a:alpha val="3000"/>
                  </a:schemeClr>
                </a:solidFill>
                <a:latin typeface="+mn-lt"/>
              </a:endParaRPr>
            </a:p>
            <a:p>
              <a:pPr fontAlgn="auto">
                <a:spcBef>
                  <a:spcPts val="0"/>
                </a:spcBef>
                <a:spcAft>
                  <a:spcPts val="0"/>
                </a:spcAft>
                <a:defRPr/>
              </a:pPr>
              <a:r>
                <a:rPr lang="pt-BR" sz="2400" b="1" dirty="0">
                  <a:solidFill>
                    <a:schemeClr val="bg1">
                      <a:alpha val="3000"/>
                    </a:schemeClr>
                  </a:solidFill>
                  <a:latin typeface="+mn-lt"/>
                </a:rPr>
                <a:t>FGTS				IPI</a:t>
              </a:r>
            </a:p>
            <a:p>
              <a:pPr fontAlgn="auto">
                <a:spcBef>
                  <a:spcPts val="0"/>
                </a:spcBef>
                <a:spcAft>
                  <a:spcPts val="0"/>
                </a:spcAft>
                <a:defRPr/>
              </a:pPr>
              <a:endParaRPr lang="pt-BR" sz="2400" b="1" dirty="0">
                <a:solidFill>
                  <a:schemeClr val="bg1">
                    <a:alpha val="3000"/>
                  </a:schemeClr>
                </a:solidFill>
                <a:latin typeface="+mn-lt"/>
              </a:endParaRPr>
            </a:p>
            <a:p>
              <a:pPr fontAlgn="auto">
                <a:spcBef>
                  <a:spcPts val="0"/>
                </a:spcBef>
                <a:spcAft>
                  <a:spcPts val="0"/>
                </a:spcAft>
                <a:defRPr/>
              </a:pPr>
              <a:endParaRPr lang="pt-BR" sz="2400" b="1" dirty="0">
                <a:solidFill>
                  <a:schemeClr val="bg1">
                    <a:alpha val="3000"/>
                  </a:schemeClr>
                </a:solidFill>
                <a:latin typeface="+mn-lt"/>
              </a:endParaRPr>
            </a:p>
            <a:p>
              <a:pPr fontAlgn="auto">
                <a:spcBef>
                  <a:spcPts val="0"/>
                </a:spcBef>
                <a:spcAft>
                  <a:spcPts val="0"/>
                </a:spcAft>
                <a:defRPr/>
              </a:pPr>
              <a:r>
                <a:rPr lang="pt-BR" sz="2400" b="1" dirty="0">
                  <a:solidFill>
                    <a:schemeClr val="bg1">
                      <a:alpha val="3000"/>
                    </a:schemeClr>
                  </a:solidFill>
                  <a:latin typeface="+mn-lt"/>
                </a:rPr>
                <a:t>	ITBI		ITCD		IFRS	</a:t>
              </a:r>
            </a:p>
            <a:p>
              <a:pPr fontAlgn="auto">
                <a:spcBef>
                  <a:spcPts val="0"/>
                </a:spcBef>
                <a:spcAft>
                  <a:spcPts val="0"/>
                </a:spcAft>
                <a:defRPr/>
              </a:pPr>
              <a:r>
                <a:rPr lang="pt-BR" sz="2400" b="1" dirty="0">
                  <a:solidFill>
                    <a:schemeClr val="bg1">
                      <a:alpha val="3000"/>
                    </a:schemeClr>
                  </a:solidFill>
                  <a:latin typeface="+mn-lt"/>
                </a:rPr>
                <a:t>ISSQN		IPVA		IOF</a:t>
              </a:r>
            </a:p>
            <a:p>
              <a:pPr fontAlgn="auto">
                <a:spcBef>
                  <a:spcPts val="0"/>
                </a:spcBef>
                <a:spcAft>
                  <a:spcPts val="0"/>
                </a:spcAft>
                <a:defRPr/>
              </a:pPr>
              <a:endParaRPr lang="pt-BR" sz="2400" b="1" dirty="0">
                <a:solidFill>
                  <a:schemeClr val="bg1">
                    <a:alpha val="3000"/>
                  </a:schemeClr>
                </a:solidFill>
                <a:latin typeface="+mn-lt"/>
              </a:endParaRPr>
            </a:p>
            <a:p>
              <a:pPr fontAlgn="auto">
                <a:spcBef>
                  <a:spcPts val="0"/>
                </a:spcBef>
                <a:spcAft>
                  <a:spcPts val="0"/>
                </a:spcAft>
                <a:defRPr/>
              </a:pPr>
              <a:r>
                <a:rPr lang="pt-BR" sz="2400" b="1" dirty="0">
                  <a:solidFill>
                    <a:schemeClr val="bg1">
                      <a:alpha val="3000"/>
                    </a:schemeClr>
                  </a:solidFill>
                  <a:latin typeface="+mn-lt"/>
                </a:rPr>
                <a:t>	AUDITORIA</a:t>
              </a:r>
            </a:p>
            <a:p>
              <a:pPr fontAlgn="auto">
                <a:spcBef>
                  <a:spcPts val="0"/>
                </a:spcBef>
                <a:spcAft>
                  <a:spcPts val="0"/>
                </a:spcAft>
                <a:defRPr/>
              </a:pPr>
              <a:endParaRPr lang="pt-BR" sz="2400" b="1" dirty="0">
                <a:solidFill>
                  <a:schemeClr val="bg1">
                    <a:alpha val="3000"/>
                  </a:schemeClr>
                </a:solidFill>
                <a:latin typeface="+mn-lt"/>
              </a:endParaRPr>
            </a:p>
            <a:p>
              <a:pPr fontAlgn="auto">
                <a:spcBef>
                  <a:spcPts val="0"/>
                </a:spcBef>
                <a:spcAft>
                  <a:spcPts val="0"/>
                </a:spcAft>
                <a:defRPr/>
              </a:pPr>
              <a:endParaRPr lang="pt-BR" sz="2400" b="1" dirty="0">
                <a:solidFill>
                  <a:schemeClr val="bg1">
                    <a:alpha val="3000"/>
                  </a:schemeClr>
                </a:solidFill>
                <a:latin typeface="+mn-lt"/>
              </a:endParaRPr>
            </a:p>
          </p:txBody>
        </p:sp>
        <p:sp>
          <p:nvSpPr>
            <p:cNvPr id="9" name="CaixaDeTexto 8"/>
            <p:cNvSpPr txBox="1"/>
            <p:nvPr/>
          </p:nvSpPr>
          <p:spPr>
            <a:xfrm>
              <a:off x="3358806" y="-878922"/>
              <a:ext cx="4218711" cy="3785652"/>
            </a:xfrm>
            <a:prstGeom prst="rect">
              <a:avLst/>
            </a:prstGeom>
            <a:noFill/>
            <a:effectLst/>
          </p:spPr>
          <p:txBody>
            <a:bodyPr>
              <a:spAutoFit/>
            </a:bodyPr>
            <a:lstStyle/>
            <a:p>
              <a:pPr fontAlgn="auto">
                <a:spcBef>
                  <a:spcPts val="0"/>
                </a:spcBef>
                <a:spcAft>
                  <a:spcPts val="0"/>
                </a:spcAft>
                <a:defRPr/>
              </a:pPr>
              <a:r>
                <a:rPr lang="pt-BR" sz="2400" b="1" dirty="0">
                  <a:solidFill>
                    <a:schemeClr val="bg1">
                      <a:alpha val="3000"/>
                    </a:schemeClr>
                  </a:solidFill>
                  <a:latin typeface="+mn-lt"/>
                </a:rPr>
                <a:t>GTS				IPI</a:t>
              </a:r>
            </a:p>
            <a:p>
              <a:pPr fontAlgn="auto">
                <a:spcBef>
                  <a:spcPts val="0"/>
                </a:spcBef>
                <a:spcAft>
                  <a:spcPts val="0"/>
                </a:spcAft>
                <a:defRPr/>
              </a:pPr>
              <a:endParaRPr lang="pt-BR" sz="2400" b="1" dirty="0">
                <a:solidFill>
                  <a:schemeClr val="bg1">
                    <a:alpha val="3000"/>
                  </a:schemeClr>
                </a:solidFill>
                <a:latin typeface="+mn-lt"/>
              </a:endParaRPr>
            </a:p>
            <a:p>
              <a:pPr fontAlgn="auto">
                <a:spcBef>
                  <a:spcPts val="0"/>
                </a:spcBef>
                <a:spcAft>
                  <a:spcPts val="0"/>
                </a:spcAft>
                <a:defRPr/>
              </a:pPr>
              <a:endParaRPr lang="pt-BR" sz="2400" b="1" dirty="0">
                <a:solidFill>
                  <a:schemeClr val="bg1">
                    <a:alpha val="3000"/>
                  </a:schemeClr>
                </a:solidFill>
                <a:latin typeface="+mn-lt"/>
              </a:endParaRPr>
            </a:p>
            <a:p>
              <a:pPr fontAlgn="auto">
                <a:spcBef>
                  <a:spcPts val="0"/>
                </a:spcBef>
                <a:spcAft>
                  <a:spcPts val="0"/>
                </a:spcAft>
                <a:defRPr/>
              </a:pPr>
              <a:r>
                <a:rPr lang="pt-BR" sz="2400" b="1" dirty="0">
                  <a:solidFill>
                    <a:schemeClr val="bg1">
                      <a:alpha val="3000"/>
                    </a:schemeClr>
                  </a:solidFill>
                  <a:latin typeface="+mn-lt"/>
                </a:rPr>
                <a:t>	ITBI		ITCD		IFRS	</a:t>
              </a:r>
            </a:p>
            <a:p>
              <a:pPr fontAlgn="auto">
                <a:spcBef>
                  <a:spcPts val="0"/>
                </a:spcBef>
                <a:spcAft>
                  <a:spcPts val="0"/>
                </a:spcAft>
                <a:defRPr/>
              </a:pPr>
              <a:r>
                <a:rPr lang="pt-BR" sz="2400" b="1" dirty="0">
                  <a:solidFill>
                    <a:schemeClr val="bg1">
                      <a:alpha val="3000"/>
                    </a:schemeClr>
                  </a:solidFill>
                  <a:latin typeface="+mn-lt"/>
                </a:rPr>
                <a:t>ISSQN		IPVA		IOF</a:t>
              </a:r>
            </a:p>
            <a:p>
              <a:pPr fontAlgn="auto">
                <a:spcBef>
                  <a:spcPts val="0"/>
                </a:spcBef>
                <a:spcAft>
                  <a:spcPts val="0"/>
                </a:spcAft>
                <a:defRPr/>
              </a:pPr>
              <a:endParaRPr lang="pt-BR" sz="2400" b="1" dirty="0">
                <a:solidFill>
                  <a:schemeClr val="bg1">
                    <a:alpha val="3000"/>
                  </a:schemeClr>
                </a:solidFill>
                <a:latin typeface="+mn-lt"/>
              </a:endParaRPr>
            </a:p>
            <a:p>
              <a:pPr fontAlgn="auto">
                <a:spcBef>
                  <a:spcPts val="0"/>
                </a:spcBef>
                <a:spcAft>
                  <a:spcPts val="0"/>
                </a:spcAft>
                <a:defRPr/>
              </a:pPr>
              <a:r>
                <a:rPr lang="pt-BR" sz="2400" b="1" dirty="0">
                  <a:solidFill>
                    <a:schemeClr val="bg1">
                      <a:alpha val="3000"/>
                    </a:schemeClr>
                  </a:solidFill>
                  <a:latin typeface="+mn-lt"/>
                </a:rPr>
                <a:t>	AUDITORIA</a:t>
              </a:r>
            </a:p>
            <a:p>
              <a:pPr fontAlgn="auto">
                <a:spcBef>
                  <a:spcPts val="0"/>
                </a:spcBef>
                <a:spcAft>
                  <a:spcPts val="0"/>
                </a:spcAft>
                <a:defRPr/>
              </a:pPr>
              <a:endParaRPr lang="pt-BR" sz="2400" b="1" dirty="0">
                <a:solidFill>
                  <a:schemeClr val="bg1">
                    <a:alpha val="3000"/>
                  </a:schemeClr>
                </a:solidFill>
                <a:latin typeface="+mn-lt"/>
              </a:endParaRPr>
            </a:p>
            <a:p>
              <a:pPr fontAlgn="auto">
                <a:spcBef>
                  <a:spcPts val="0"/>
                </a:spcBef>
                <a:spcAft>
                  <a:spcPts val="0"/>
                </a:spcAft>
                <a:defRPr/>
              </a:pPr>
              <a:endParaRPr lang="pt-BR" sz="2400" b="1" dirty="0">
                <a:solidFill>
                  <a:schemeClr val="bg1">
                    <a:alpha val="3000"/>
                  </a:schemeClr>
                </a:solidFill>
                <a:latin typeface="+mn-lt"/>
              </a:endParaRPr>
            </a:p>
          </p:txBody>
        </p:sp>
        <p:sp>
          <p:nvSpPr>
            <p:cNvPr id="10" name="CaixaDeTexto 9"/>
            <p:cNvSpPr txBox="1"/>
            <p:nvPr/>
          </p:nvSpPr>
          <p:spPr>
            <a:xfrm>
              <a:off x="-661557" y="-189410"/>
              <a:ext cx="4218711" cy="7478970"/>
            </a:xfrm>
            <a:prstGeom prst="rect">
              <a:avLst/>
            </a:prstGeom>
            <a:noFill/>
            <a:effectLst/>
          </p:spPr>
          <p:txBody>
            <a:bodyPr>
              <a:spAutoFit/>
            </a:bodyPr>
            <a:lstStyle/>
            <a:p>
              <a:pPr fontAlgn="auto">
                <a:spcBef>
                  <a:spcPts val="0"/>
                </a:spcBef>
                <a:spcAft>
                  <a:spcPts val="0"/>
                </a:spcAft>
                <a:defRPr/>
              </a:pPr>
              <a:r>
                <a:rPr lang="pt-BR" sz="2400" b="1" dirty="0">
                  <a:solidFill>
                    <a:schemeClr val="bg1">
                      <a:alpha val="4000"/>
                    </a:schemeClr>
                  </a:solidFill>
                  <a:latin typeface="+mn-lt"/>
                </a:rPr>
                <a:t>IRPJ					CSLL</a:t>
              </a:r>
            </a:p>
            <a:p>
              <a:pPr fontAlgn="auto">
                <a:spcBef>
                  <a:spcPts val="0"/>
                </a:spcBef>
                <a:spcAft>
                  <a:spcPts val="0"/>
                </a:spcAft>
                <a:defRPr/>
              </a:pPr>
              <a:r>
                <a:rPr lang="pt-BR" sz="2400" b="1" dirty="0">
                  <a:solidFill>
                    <a:schemeClr val="bg1">
                      <a:alpha val="4000"/>
                    </a:schemeClr>
                  </a:solidFill>
                  <a:latin typeface="+mn-lt"/>
                </a:rPr>
                <a:t>		PIS</a:t>
              </a:r>
            </a:p>
            <a:p>
              <a:pPr fontAlgn="auto">
                <a:spcBef>
                  <a:spcPts val="0"/>
                </a:spcBef>
                <a:spcAft>
                  <a:spcPts val="0"/>
                </a:spcAft>
                <a:defRPr/>
              </a:pPr>
              <a:endParaRPr lang="pt-BR" sz="2400" b="1" dirty="0">
                <a:solidFill>
                  <a:schemeClr val="bg1">
                    <a:alpha val="4000"/>
                  </a:schemeClr>
                </a:solidFill>
                <a:latin typeface="+mn-lt"/>
              </a:endParaRPr>
            </a:p>
            <a:p>
              <a:pPr fontAlgn="auto">
                <a:spcBef>
                  <a:spcPts val="0"/>
                </a:spcBef>
                <a:spcAft>
                  <a:spcPts val="0"/>
                </a:spcAft>
                <a:defRPr/>
              </a:pPr>
              <a:r>
                <a:rPr lang="pt-BR" sz="2400" b="1" dirty="0">
                  <a:solidFill>
                    <a:schemeClr val="bg1">
                      <a:alpha val="4000"/>
                    </a:schemeClr>
                  </a:solidFill>
                  <a:latin typeface="+mn-lt"/>
                </a:rPr>
                <a:t>				</a:t>
              </a:r>
              <a:r>
                <a:rPr lang="pt-BR" sz="2400" b="1" dirty="0" err="1">
                  <a:solidFill>
                    <a:schemeClr val="bg1">
                      <a:alpha val="4000"/>
                    </a:schemeClr>
                  </a:solidFill>
                  <a:latin typeface="+mn-lt"/>
                </a:rPr>
                <a:t>Cofins</a:t>
              </a:r>
              <a:endParaRPr lang="pt-BR" sz="2400" b="1" dirty="0">
                <a:solidFill>
                  <a:schemeClr val="bg1">
                    <a:alpha val="4000"/>
                  </a:schemeClr>
                </a:solidFill>
                <a:latin typeface="+mn-lt"/>
              </a:endParaRPr>
            </a:p>
            <a:p>
              <a:pPr fontAlgn="auto">
                <a:spcBef>
                  <a:spcPts val="0"/>
                </a:spcBef>
                <a:spcAft>
                  <a:spcPts val="0"/>
                </a:spcAft>
                <a:defRPr/>
              </a:pPr>
              <a:r>
                <a:rPr lang="pt-BR" sz="2400" b="1" dirty="0">
                  <a:solidFill>
                    <a:schemeClr val="bg1">
                      <a:alpha val="4000"/>
                    </a:schemeClr>
                  </a:solidFill>
                  <a:latin typeface="+mn-lt"/>
                </a:rPr>
                <a:t>ICMS						INSS	</a:t>
              </a:r>
            </a:p>
            <a:p>
              <a:pPr fontAlgn="auto">
                <a:spcBef>
                  <a:spcPts val="0"/>
                </a:spcBef>
                <a:spcAft>
                  <a:spcPts val="0"/>
                </a:spcAft>
                <a:defRPr/>
              </a:pPr>
              <a:r>
                <a:rPr lang="pt-BR" sz="2400" b="1" dirty="0">
                  <a:solidFill>
                    <a:schemeClr val="bg1">
                      <a:alpha val="4000"/>
                    </a:schemeClr>
                  </a:solidFill>
                  <a:latin typeface="+mn-lt"/>
                </a:rPr>
                <a:t>		ICMS-ST		TAX</a:t>
              </a:r>
            </a:p>
            <a:p>
              <a:pPr fontAlgn="auto">
                <a:spcBef>
                  <a:spcPts val="0"/>
                </a:spcBef>
                <a:spcAft>
                  <a:spcPts val="0"/>
                </a:spcAft>
                <a:defRPr/>
              </a:pPr>
              <a:endParaRPr lang="pt-BR" sz="2400" b="1" dirty="0">
                <a:solidFill>
                  <a:schemeClr val="bg1">
                    <a:alpha val="3000"/>
                  </a:schemeClr>
                </a:solidFill>
                <a:latin typeface="+mn-lt"/>
              </a:endParaRPr>
            </a:p>
            <a:p>
              <a:pPr fontAlgn="auto">
                <a:spcBef>
                  <a:spcPts val="0"/>
                </a:spcBef>
                <a:spcAft>
                  <a:spcPts val="0"/>
                </a:spcAft>
                <a:defRPr/>
              </a:pPr>
              <a:r>
                <a:rPr lang="pt-BR" sz="2400" b="1" dirty="0" err="1">
                  <a:solidFill>
                    <a:schemeClr val="bg1">
                      <a:alpha val="4000"/>
                    </a:schemeClr>
                  </a:solidFill>
                  <a:latin typeface="+mn-lt"/>
                </a:rPr>
                <a:t>CPCs</a:t>
              </a:r>
              <a:r>
                <a:rPr lang="pt-BR" sz="2400" b="1" dirty="0">
                  <a:solidFill>
                    <a:schemeClr val="bg1">
                      <a:alpha val="4000"/>
                    </a:schemeClr>
                  </a:solidFill>
                  <a:latin typeface="+mn-lt"/>
                </a:rPr>
                <a:t>			IFRS 	AUDIT</a:t>
              </a:r>
            </a:p>
            <a:p>
              <a:pPr fontAlgn="auto">
                <a:spcBef>
                  <a:spcPts val="0"/>
                </a:spcBef>
                <a:spcAft>
                  <a:spcPts val="0"/>
                </a:spcAft>
                <a:defRPr/>
              </a:pPr>
              <a:endParaRPr lang="pt-BR" sz="2400" b="1" dirty="0">
                <a:solidFill>
                  <a:schemeClr val="bg1">
                    <a:alpha val="4000"/>
                  </a:schemeClr>
                </a:solidFill>
                <a:latin typeface="+mn-lt"/>
              </a:endParaRPr>
            </a:p>
            <a:p>
              <a:pPr fontAlgn="auto">
                <a:spcBef>
                  <a:spcPts val="0"/>
                </a:spcBef>
                <a:spcAft>
                  <a:spcPts val="0"/>
                </a:spcAft>
                <a:defRPr/>
              </a:pPr>
              <a:r>
                <a:rPr lang="pt-BR" sz="2400" b="1" dirty="0">
                  <a:solidFill>
                    <a:schemeClr val="bg1">
                      <a:alpha val="4000"/>
                    </a:schemeClr>
                  </a:solidFill>
                  <a:latin typeface="+mn-lt"/>
                </a:rPr>
                <a:t>FGTS				IPI</a:t>
              </a:r>
            </a:p>
            <a:p>
              <a:pPr fontAlgn="auto">
                <a:spcBef>
                  <a:spcPts val="0"/>
                </a:spcBef>
                <a:spcAft>
                  <a:spcPts val="0"/>
                </a:spcAft>
                <a:defRPr/>
              </a:pPr>
              <a:endParaRPr lang="pt-BR" sz="2400" b="1" dirty="0">
                <a:solidFill>
                  <a:schemeClr val="bg1">
                    <a:alpha val="4000"/>
                  </a:schemeClr>
                </a:solidFill>
                <a:latin typeface="+mn-lt"/>
              </a:endParaRPr>
            </a:p>
            <a:p>
              <a:pPr fontAlgn="auto">
                <a:spcBef>
                  <a:spcPts val="0"/>
                </a:spcBef>
                <a:spcAft>
                  <a:spcPts val="0"/>
                </a:spcAft>
                <a:defRPr/>
              </a:pPr>
              <a:endParaRPr lang="pt-BR" sz="2400" b="1" dirty="0">
                <a:solidFill>
                  <a:schemeClr val="bg1">
                    <a:alpha val="4000"/>
                  </a:schemeClr>
                </a:solidFill>
                <a:latin typeface="+mn-lt"/>
              </a:endParaRPr>
            </a:p>
            <a:p>
              <a:pPr fontAlgn="auto">
                <a:spcBef>
                  <a:spcPts val="0"/>
                </a:spcBef>
                <a:spcAft>
                  <a:spcPts val="0"/>
                </a:spcAft>
                <a:defRPr/>
              </a:pPr>
              <a:r>
                <a:rPr lang="pt-BR" sz="2400" b="1" dirty="0">
                  <a:solidFill>
                    <a:schemeClr val="bg1">
                      <a:alpha val="4000"/>
                    </a:schemeClr>
                  </a:solidFill>
                  <a:latin typeface="+mn-lt"/>
                </a:rPr>
                <a:t>	ITBI		ITCD		IFRS	</a:t>
              </a:r>
            </a:p>
            <a:p>
              <a:pPr fontAlgn="auto">
                <a:spcBef>
                  <a:spcPts val="0"/>
                </a:spcBef>
                <a:spcAft>
                  <a:spcPts val="0"/>
                </a:spcAft>
                <a:defRPr/>
              </a:pPr>
              <a:r>
                <a:rPr lang="pt-BR" sz="2400" b="1" dirty="0">
                  <a:solidFill>
                    <a:schemeClr val="bg1">
                      <a:alpha val="4000"/>
                    </a:schemeClr>
                  </a:solidFill>
                  <a:latin typeface="+mn-lt"/>
                </a:rPr>
                <a:t>ISSQN		IPVA		IOF</a:t>
              </a:r>
            </a:p>
            <a:p>
              <a:pPr fontAlgn="auto">
                <a:spcBef>
                  <a:spcPts val="0"/>
                </a:spcBef>
                <a:spcAft>
                  <a:spcPts val="0"/>
                </a:spcAft>
                <a:defRPr/>
              </a:pPr>
              <a:endParaRPr lang="pt-BR" sz="2400" b="1" dirty="0">
                <a:solidFill>
                  <a:schemeClr val="bg1">
                    <a:alpha val="4000"/>
                  </a:schemeClr>
                </a:solidFill>
                <a:latin typeface="+mn-lt"/>
              </a:endParaRPr>
            </a:p>
            <a:p>
              <a:pPr fontAlgn="auto">
                <a:spcBef>
                  <a:spcPts val="0"/>
                </a:spcBef>
                <a:spcAft>
                  <a:spcPts val="0"/>
                </a:spcAft>
                <a:defRPr/>
              </a:pPr>
              <a:r>
                <a:rPr lang="pt-BR" sz="2400" b="1" dirty="0">
                  <a:solidFill>
                    <a:schemeClr val="bg1">
                      <a:alpha val="4000"/>
                    </a:schemeClr>
                  </a:solidFill>
                  <a:latin typeface="+mn-lt"/>
                </a:rPr>
                <a:t>	AUDITORIA</a:t>
              </a:r>
            </a:p>
            <a:p>
              <a:pPr fontAlgn="auto">
                <a:spcBef>
                  <a:spcPts val="0"/>
                </a:spcBef>
                <a:spcAft>
                  <a:spcPts val="0"/>
                </a:spcAft>
                <a:defRPr/>
              </a:pPr>
              <a:endParaRPr lang="pt-BR" sz="2400" b="1" dirty="0">
                <a:solidFill>
                  <a:schemeClr val="bg1">
                    <a:alpha val="4000"/>
                  </a:schemeClr>
                </a:solidFill>
                <a:latin typeface="+mn-lt"/>
              </a:endParaRPr>
            </a:p>
            <a:p>
              <a:pPr fontAlgn="auto">
                <a:spcBef>
                  <a:spcPts val="0"/>
                </a:spcBef>
                <a:spcAft>
                  <a:spcPts val="0"/>
                </a:spcAft>
                <a:defRPr/>
              </a:pPr>
              <a:endParaRPr lang="pt-BR" sz="2400" b="1" dirty="0">
                <a:solidFill>
                  <a:schemeClr val="bg1">
                    <a:alpha val="4000"/>
                  </a:schemeClr>
                </a:solidFill>
                <a:latin typeface="+mn-lt"/>
              </a:endParaRPr>
            </a:p>
          </p:txBody>
        </p:sp>
      </p:grpSp>
      <p:sp>
        <p:nvSpPr>
          <p:cNvPr id="6147" name="Título 1"/>
          <p:cNvSpPr>
            <a:spLocks noGrp="1"/>
          </p:cNvSpPr>
          <p:nvPr>
            <p:ph type="ctrTitle"/>
          </p:nvPr>
        </p:nvSpPr>
        <p:spPr>
          <a:xfrm>
            <a:off x="1113170" y="2192079"/>
            <a:ext cx="10442575" cy="1401726"/>
          </a:xfrm>
        </p:spPr>
        <p:txBody>
          <a:bodyPr/>
          <a:lstStyle/>
          <a:p>
            <a:pPr algn="ctr"/>
            <a:r>
              <a:rPr lang="pt-BR" sz="4000" b="1" dirty="0" smtClean="0">
                <a:latin typeface="Times New Roman" pitchFamily="18" charset="0"/>
                <a:cs typeface="Times New Roman" pitchFamily="18" charset="0"/>
              </a:rPr>
              <a:t>AS NOVAS REGRAS DO ICMS EM               MINAS GERAIS</a:t>
            </a:r>
          </a:p>
        </p:txBody>
      </p:sp>
      <p:sp>
        <p:nvSpPr>
          <p:cNvPr id="5" name="Retângulo 4"/>
          <p:cNvSpPr/>
          <p:nvPr/>
        </p:nvSpPr>
        <p:spPr>
          <a:xfrm>
            <a:off x="903288" y="-190500"/>
            <a:ext cx="544512" cy="12573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677593" y="397430"/>
            <a:ext cx="10780982" cy="389379"/>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solidFill>
                  <a:schemeClr val="tx1"/>
                </a:solidFill>
                <a:latin typeface="Times New Roman" pitchFamily="18" charset="0"/>
                <a:cs typeface="Times New Roman" pitchFamily="18" charset="0"/>
              </a:rPr>
              <a:t>Demonstração do Cálculo do Diferencial de Alíquota (Destino: MG – Cons. Final - Contribuinte )</a:t>
            </a:r>
            <a:endParaRPr lang="pt-BR" b="1" dirty="0">
              <a:solidFill>
                <a:schemeClr val="tx1"/>
              </a:solidFill>
              <a:latin typeface="Times New Roman" pitchFamily="18" charset="0"/>
              <a:cs typeface="Times New Roman" pitchFamily="18" charset="0"/>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3783" y="1138465"/>
            <a:ext cx="8439450" cy="4859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ixaDeTexto 1"/>
          <p:cNvSpPr txBox="1"/>
          <p:nvPr/>
        </p:nvSpPr>
        <p:spPr>
          <a:xfrm>
            <a:off x="9807554" y="2646631"/>
            <a:ext cx="2089171" cy="1323439"/>
          </a:xfrm>
          <a:prstGeom prst="rect">
            <a:avLst/>
          </a:prstGeom>
          <a:noFill/>
        </p:spPr>
        <p:txBody>
          <a:bodyPr wrap="square" rtlCol="0">
            <a:spAutoFit/>
          </a:bodyPr>
          <a:lstStyle/>
          <a:p>
            <a:pPr algn="just"/>
            <a:r>
              <a:rPr lang="pt-BR" sz="1600" dirty="0" smtClean="0">
                <a:solidFill>
                  <a:schemeClr val="bg1"/>
                </a:solidFill>
                <a:latin typeface="Times New Roman" panose="02020603050405020304" pitchFamily="18" charset="0"/>
                <a:cs typeface="Times New Roman" panose="02020603050405020304" pitchFamily="18" charset="0"/>
              </a:rPr>
              <a:t>Caso exista algum benefício fiscal no destino, este deverá ser deduzido desta base de cálculo</a:t>
            </a:r>
            <a:endParaRPr lang="pt-BR" sz="1600" dirty="0">
              <a:solidFill>
                <a:schemeClr val="bg1"/>
              </a:solidFill>
              <a:latin typeface="Times New Roman" panose="02020603050405020304" pitchFamily="18" charset="0"/>
              <a:cs typeface="Times New Roman" panose="02020603050405020304" pitchFamily="18" charset="0"/>
            </a:endParaRPr>
          </a:p>
        </p:txBody>
      </p:sp>
      <p:sp>
        <p:nvSpPr>
          <p:cNvPr id="4" name="Seta para a direita 3"/>
          <p:cNvSpPr/>
          <p:nvPr/>
        </p:nvSpPr>
        <p:spPr>
          <a:xfrm>
            <a:off x="9365726" y="3124283"/>
            <a:ext cx="475013" cy="368134"/>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fontAlgn="auto">
              <a:spcBef>
                <a:spcPts val="0"/>
              </a:spcBef>
              <a:spcAft>
                <a:spcPts val="0"/>
              </a:spcAft>
            </a:pPr>
            <a:endParaRPr lang="pt-BR" dirty="0" smtClean="0">
              <a:solidFill>
                <a:schemeClr val="tx1"/>
              </a:solidFill>
            </a:endParaRPr>
          </a:p>
        </p:txBody>
      </p:sp>
    </p:spTree>
    <p:extLst>
      <p:ext uri="{BB962C8B-B14F-4D97-AF65-F5344CB8AC3E}">
        <p14:creationId xmlns:p14="http://schemas.microsoft.com/office/powerpoint/2010/main" val="277593377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677593" y="397430"/>
            <a:ext cx="10780982" cy="389379"/>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solidFill>
                  <a:schemeClr val="tx1"/>
                </a:solidFill>
                <a:latin typeface="Times New Roman" pitchFamily="18" charset="0"/>
                <a:cs typeface="Times New Roman" pitchFamily="18" charset="0"/>
              </a:rPr>
              <a:t>Demonstração do Cálculo do Diferencial de Alíquota (Destino: CE – Cons. Final - Não Contribuinte )</a:t>
            </a:r>
            <a:endParaRPr lang="pt-BR" b="1" dirty="0">
              <a:solidFill>
                <a:schemeClr val="tx1"/>
              </a:solidFill>
              <a:latin typeface="Times New Roman" pitchFamily="18" charset="0"/>
              <a:cs typeface="Times New Roman" pitchFamily="18"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296" y="881384"/>
            <a:ext cx="9390181" cy="5385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Conector angulado 15"/>
          <p:cNvCxnSpPr/>
          <p:nvPr/>
        </p:nvCxnSpPr>
        <p:spPr>
          <a:xfrm>
            <a:off x="5527343" y="4844955"/>
            <a:ext cx="1733266" cy="696036"/>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sp>
        <p:nvSpPr>
          <p:cNvPr id="19" name="Retângulo de cantos arredondados 18"/>
          <p:cNvSpPr/>
          <p:nvPr/>
        </p:nvSpPr>
        <p:spPr>
          <a:xfrm>
            <a:off x="7328849" y="5336275"/>
            <a:ext cx="3193575" cy="38213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pPr>
            <a:r>
              <a:rPr lang="pt-BR" sz="1100" b="1" dirty="0" smtClean="0">
                <a:solidFill>
                  <a:schemeClr val="bg1"/>
                </a:solidFill>
              </a:rPr>
              <a:t>Apenas esta parcela pode ser deduzida dos créditos acumulados</a:t>
            </a:r>
          </a:p>
        </p:txBody>
      </p:sp>
    </p:spTree>
    <p:extLst>
      <p:ext uri="{BB962C8B-B14F-4D97-AF65-F5344CB8AC3E}">
        <p14:creationId xmlns:p14="http://schemas.microsoft.com/office/powerpoint/2010/main" val="22824726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677593" y="397430"/>
            <a:ext cx="10780982" cy="389379"/>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solidFill>
                  <a:schemeClr val="tx1"/>
                </a:solidFill>
                <a:latin typeface="Times New Roman" pitchFamily="18" charset="0"/>
                <a:cs typeface="Times New Roman" pitchFamily="18" charset="0"/>
              </a:rPr>
              <a:t>Demonstração do Cálculo do Diferencial de Alíquota (Destino: CE – Cons. Final - Contribuinte )</a:t>
            </a:r>
            <a:endParaRPr lang="pt-BR" b="1" dirty="0">
              <a:solidFill>
                <a:schemeClr val="tx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1313" y="1104467"/>
            <a:ext cx="9525738" cy="4429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09022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1304915" y="604415"/>
            <a:ext cx="6765197" cy="389379"/>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solidFill>
                  <a:schemeClr val="tx1"/>
                </a:solidFill>
                <a:latin typeface="Times New Roman" pitchFamily="18" charset="0"/>
                <a:cs typeface="Times New Roman" pitchFamily="18" charset="0"/>
              </a:rPr>
              <a:t>Diferencial de Alíquota para Empresas do Simples Nacional</a:t>
            </a:r>
            <a:endParaRPr lang="pt-BR" b="1" dirty="0">
              <a:solidFill>
                <a:schemeClr val="tx1"/>
              </a:solidFill>
              <a:latin typeface="Times New Roman" pitchFamily="18" charset="0"/>
              <a:cs typeface="Times New Roman" pitchFamily="18" charset="0"/>
            </a:endParaRPr>
          </a:p>
        </p:txBody>
      </p:sp>
      <p:sp>
        <p:nvSpPr>
          <p:cNvPr id="10" name="Retângulo 9"/>
          <p:cNvSpPr/>
          <p:nvPr/>
        </p:nvSpPr>
        <p:spPr>
          <a:xfrm>
            <a:off x="1293627" y="1243481"/>
            <a:ext cx="10164948" cy="4247317"/>
          </a:xfrm>
          <a:prstGeom prst="rect">
            <a:avLst/>
          </a:prstGeom>
        </p:spPr>
        <p:txBody>
          <a:bodyPr wrap="square">
            <a:spAutoFit/>
          </a:bodyPr>
          <a:lstStyle/>
          <a:p>
            <a:pPr algn="just"/>
            <a:endParaRPr lang="pt-BR" dirty="0" smtClean="0">
              <a:solidFill>
                <a:schemeClr val="bg1"/>
              </a:solidFill>
              <a:latin typeface="Times New Roman" panose="02020603050405020304" pitchFamily="18" charset="0"/>
              <a:cs typeface="Times New Roman" panose="02020603050405020304" pitchFamily="18" charset="0"/>
            </a:endParaRPr>
          </a:p>
          <a:p>
            <a:pPr algn="just"/>
            <a:r>
              <a:rPr lang="pt-BR" dirty="0" smtClean="0">
                <a:solidFill>
                  <a:schemeClr val="bg1"/>
                </a:solidFill>
                <a:latin typeface="Times New Roman" panose="02020603050405020304" pitchFamily="18" charset="0"/>
                <a:cs typeface="Times New Roman" panose="02020603050405020304" pitchFamily="18" charset="0"/>
              </a:rPr>
              <a:t>                                                                                                 </a:t>
            </a:r>
            <a:r>
              <a:rPr lang="pt-BR" b="1" dirty="0" smtClean="0">
                <a:solidFill>
                  <a:schemeClr val="bg1"/>
                </a:solidFill>
                <a:latin typeface="Times New Roman" panose="02020603050405020304" pitchFamily="18" charset="0"/>
                <a:cs typeface="Times New Roman" panose="02020603050405020304" pitchFamily="18" charset="0"/>
              </a:rPr>
              <a:t>SITUAÇÃO ABSURDA!</a:t>
            </a:r>
            <a:endParaRPr lang="pt-BR" b="1" dirty="0">
              <a:solidFill>
                <a:schemeClr val="bg1"/>
              </a:solidFill>
              <a:latin typeface="Times New Roman" panose="02020603050405020304" pitchFamily="18" charset="0"/>
              <a:cs typeface="Times New Roman" panose="02020603050405020304" pitchFamily="18" charset="0"/>
            </a:endParaRPr>
          </a:p>
          <a:p>
            <a:pPr algn="just"/>
            <a:endParaRPr lang="pt-BR" dirty="0" smtClean="0">
              <a:solidFill>
                <a:schemeClr val="bg1"/>
              </a:solidFill>
              <a:latin typeface="Times New Roman" panose="02020603050405020304" pitchFamily="18" charset="0"/>
              <a:cs typeface="Times New Roman" panose="02020603050405020304" pitchFamily="18" charset="0"/>
            </a:endParaRPr>
          </a:p>
          <a:p>
            <a:pPr algn="just"/>
            <a:r>
              <a:rPr lang="pt-BR" dirty="0" smtClean="0">
                <a:solidFill>
                  <a:schemeClr val="bg1"/>
                </a:solidFill>
                <a:latin typeface="Times New Roman" panose="02020603050405020304" pitchFamily="18" charset="0"/>
                <a:cs typeface="Times New Roman" panose="02020603050405020304" pitchFamily="18" charset="0"/>
              </a:rPr>
              <a:t>Conforme esclarecimentos apresentados na Orientação Tributária DOLT/SUTRI n° 002/2016, os </a:t>
            </a:r>
            <a:r>
              <a:rPr lang="pt-BR" dirty="0">
                <a:solidFill>
                  <a:schemeClr val="bg1"/>
                </a:solidFill>
                <a:latin typeface="Times New Roman" panose="02020603050405020304" pitchFamily="18" charset="0"/>
                <a:cs typeface="Times New Roman" panose="02020603050405020304" pitchFamily="18" charset="0"/>
              </a:rPr>
              <a:t>contribuintes optantes pelo Simples Nacional estabelecidos em Minas </a:t>
            </a:r>
            <a:r>
              <a:rPr lang="pt-BR" dirty="0" smtClean="0">
                <a:solidFill>
                  <a:schemeClr val="bg1"/>
                </a:solidFill>
                <a:latin typeface="Times New Roman" panose="02020603050405020304" pitchFamily="18" charset="0"/>
                <a:cs typeface="Times New Roman" panose="02020603050405020304" pitchFamily="18" charset="0"/>
              </a:rPr>
              <a:t>Gerais que </a:t>
            </a:r>
            <a:r>
              <a:rPr lang="pt-BR" dirty="0">
                <a:solidFill>
                  <a:schemeClr val="bg1"/>
                </a:solidFill>
                <a:latin typeface="Times New Roman" panose="02020603050405020304" pitchFamily="18" charset="0"/>
                <a:cs typeface="Times New Roman" panose="02020603050405020304" pitchFamily="18" charset="0"/>
              </a:rPr>
              <a:t>praticarem operações </a:t>
            </a:r>
            <a:r>
              <a:rPr lang="pt-BR" b="1" dirty="0">
                <a:solidFill>
                  <a:schemeClr val="bg1"/>
                </a:solidFill>
                <a:latin typeface="Times New Roman" panose="02020603050405020304" pitchFamily="18" charset="0"/>
                <a:cs typeface="Times New Roman" panose="02020603050405020304" pitchFamily="18" charset="0"/>
              </a:rPr>
              <a:t>destinadas a consumidor final não contribuinte do </a:t>
            </a:r>
            <a:r>
              <a:rPr lang="pt-BR" b="1" dirty="0" smtClean="0">
                <a:solidFill>
                  <a:schemeClr val="bg1"/>
                </a:solidFill>
                <a:latin typeface="Times New Roman" panose="02020603050405020304" pitchFamily="18" charset="0"/>
                <a:cs typeface="Times New Roman" panose="02020603050405020304" pitchFamily="18" charset="0"/>
              </a:rPr>
              <a:t>imposto localizado </a:t>
            </a:r>
            <a:r>
              <a:rPr lang="pt-BR" b="1" dirty="0">
                <a:solidFill>
                  <a:schemeClr val="bg1"/>
                </a:solidFill>
                <a:latin typeface="Times New Roman" panose="02020603050405020304" pitchFamily="18" charset="0"/>
                <a:cs typeface="Times New Roman" panose="02020603050405020304" pitchFamily="18" charset="0"/>
              </a:rPr>
              <a:t>em outro Estado </a:t>
            </a:r>
            <a:r>
              <a:rPr lang="pt-BR" dirty="0">
                <a:solidFill>
                  <a:schemeClr val="bg1"/>
                </a:solidFill>
                <a:latin typeface="Times New Roman" panose="02020603050405020304" pitchFamily="18" charset="0"/>
                <a:cs typeface="Times New Roman" panose="02020603050405020304" pitchFamily="18" charset="0"/>
              </a:rPr>
              <a:t>ou que prestarem serviços destinados a outra unidade </a:t>
            </a:r>
            <a:r>
              <a:rPr lang="pt-BR" dirty="0" smtClean="0">
                <a:solidFill>
                  <a:schemeClr val="bg1"/>
                </a:solidFill>
                <a:latin typeface="Times New Roman" panose="02020603050405020304" pitchFamily="18" charset="0"/>
                <a:cs typeface="Times New Roman" panose="02020603050405020304" pitchFamily="18" charset="0"/>
              </a:rPr>
              <a:t>da Federação</a:t>
            </a:r>
            <a:r>
              <a:rPr lang="pt-BR" dirty="0">
                <a:solidFill>
                  <a:schemeClr val="bg1"/>
                </a:solidFill>
                <a:latin typeface="Times New Roman" panose="02020603050405020304" pitchFamily="18" charset="0"/>
                <a:cs typeface="Times New Roman" panose="02020603050405020304" pitchFamily="18" charset="0"/>
              </a:rPr>
              <a:t>, tomados por consumidor final não contribuinte do ICMS</a:t>
            </a:r>
            <a:r>
              <a:rPr lang="pt-BR" b="1" dirty="0">
                <a:solidFill>
                  <a:schemeClr val="bg1"/>
                </a:solidFill>
                <a:latin typeface="Times New Roman" panose="02020603050405020304" pitchFamily="18" charset="0"/>
                <a:cs typeface="Times New Roman" panose="02020603050405020304" pitchFamily="18" charset="0"/>
              </a:rPr>
              <a:t>, </a:t>
            </a:r>
            <a:r>
              <a:rPr lang="pt-BR" b="1" dirty="0">
                <a:solidFill>
                  <a:srgbClr val="FF0000"/>
                </a:solidFill>
                <a:latin typeface="Times New Roman" panose="02020603050405020304" pitchFamily="18" charset="0"/>
                <a:cs typeface="Times New Roman" panose="02020603050405020304" pitchFamily="18" charset="0"/>
              </a:rPr>
              <a:t>devem recolher </a:t>
            </a:r>
            <a:r>
              <a:rPr lang="pt-BR" b="1" dirty="0" smtClean="0">
                <a:solidFill>
                  <a:srgbClr val="FF0000"/>
                </a:solidFill>
                <a:latin typeface="Times New Roman" panose="02020603050405020304" pitchFamily="18" charset="0"/>
                <a:cs typeface="Times New Roman" panose="02020603050405020304" pitchFamily="18" charset="0"/>
              </a:rPr>
              <a:t>o ICMS </a:t>
            </a:r>
            <a:r>
              <a:rPr lang="pt-BR" b="1" dirty="0">
                <a:solidFill>
                  <a:srgbClr val="FF0000"/>
                </a:solidFill>
                <a:latin typeface="Times New Roman" panose="02020603050405020304" pitchFamily="18" charset="0"/>
                <a:cs typeface="Times New Roman" panose="02020603050405020304" pitchFamily="18" charset="0"/>
              </a:rPr>
              <a:t>relativo à operação ou prestação interestadual nos termos do regime do </a:t>
            </a:r>
            <a:r>
              <a:rPr lang="pt-BR" b="1" dirty="0" smtClean="0">
                <a:solidFill>
                  <a:srgbClr val="FF0000"/>
                </a:solidFill>
                <a:latin typeface="Times New Roman" panose="02020603050405020304" pitchFamily="18" charset="0"/>
                <a:cs typeface="Times New Roman" panose="02020603050405020304" pitchFamily="18" charset="0"/>
              </a:rPr>
              <a:t>Simples Nacional</a:t>
            </a:r>
            <a:r>
              <a:rPr lang="pt-BR" b="1" dirty="0">
                <a:solidFill>
                  <a:srgbClr val="FF0000"/>
                </a:solidFill>
                <a:latin typeface="Times New Roman" panose="02020603050405020304" pitchFamily="18" charset="0"/>
                <a:cs typeface="Times New Roman" panose="02020603050405020304" pitchFamily="18" charset="0"/>
              </a:rPr>
              <a:t>, </a:t>
            </a:r>
            <a:r>
              <a:rPr lang="pt-BR" b="1" dirty="0" smtClean="0">
                <a:solidFill>
                  <a:srgbClr val="FF0000"/>
                </a:solidFill>
                <a:latin typeface="Times New Roman" panose="02020603050405020304" pitchFamily="18" charset="0"/>
                <a:cs typeface="Times New Roman" panose="02020603050405020304" pitchFamily="18" charset="0"/>
              </a:rPr>
              <a:t>“bem como” </a:t>
            </a:r>
            <a:r>
              <a:rPr lang="pt-BR" b="1" dirty="0">
                <a:solidFill>
                  <a:srgbClr val="FF0000"/>
                </a:solidFill>
                <a:latin typeface="Times New Roman" panose="02020603050405020304" pitchFamily="18" charset="0"/>
                <a:cs typeface="Times New Roman" panose="02020603050405020304" pitchFamily="18" charset="0"/>
              </a:rPr>
              <a:t>a parcela do imposto correspondente à diferença entre a </a:t>
            </a:r>
            <a:r>
              <a:rPr lang="pt-BR" b="1" dirty="0" smtClean="0">
                <a:solidFill>
                  <a:srgbClr val="FF0000"/>
                </a:solidFill>
                <a:latin typeface="Times New Roman" panose="02020603050405020304" pitchFamily="18" charset="0"/>
                <a:cs typeface="Times New Roman" panose="02020603050405020304" pitchFamily="18" charset="0"/>
              </a:rPr>
              <a:t>alíquota interna </a:t>
            </a:r>
            <a:r>
              <a:rPr lang="pt-BR" b="1" dirty="0">
                <a:solidFill>
                  <a:srgbClr val="FF0000"/>
                </a:solidFill>
                <a:latin typeface="Times New Roman" panose="02020603050405020304" pitchFamily="18" charset="0"/>
                <a:cs typeface="Times New Roman" panose="02020603050405020304" pitchFamily="18" charset="0"/>
              </a:rPr>
              <a:t>e a alíquota interestadual devida </a:t>
            </a:r>
            <a:r>
              <a:rPr lang="pt-BR" b="1" u="sng" dirty="0" smtClean="0">
                <a:solidFill>
                  <a:srgbClr val="FF0000"/>
                </a:solidFill>
                <a:latin typeface="Times New Roman" panose="02020603050405020304" pitchFamily="18" charset="0"/>
                <a:cs typeface="Times New Roman" panose="02020603050405020304" pitchFamily="18" charset="0"/>
              </a:rPr>
              <a:t>apenas </a:t>
            </a:r>
            <a:r>
              <a:rPr lang="pt-BR" b="1" u="sng" dirty="0">
                <a:solidFill>
                  <a:srgbClr val="FF0000"/>
                </a:solidFill>
                <a:latin typeface="Times New Roman" panose="02020603050405020304" pitchFamily="18" charset="0"/>
                <a:cs typeface="Times New Roman" panose="02020603050405020304" pitchFamily="18" charset="0"/>
              </a:rPr>
              <a:t>ao Estado de destino</a:t>
            </a:r>
            <a:r>
              <a:rPr lang="pt-BR" b="1" dirty="0">
                <a:solidFill>
                  <a:schemeClr val="bg1"/>
                </a:solidFill>
                <a:latin typeface="Times New Roman" panose="02020603050405020304" pitchFamily="18" charset="0"/>
                <a:cs typeface="Times New Roman" panose="02020603050405020304" pitchFamily="18" charset="0"/>
              </a:rPr>
              <a:t>, </a:t>
            </a:r>
            <a:r>
              <a:rPr lang="pt-BR" dirty="0">
                <a:solidFill>
                  <a:schemeClr val="bg1"/>
                </a:solidFill>
                <a:latin typeface="Times New Roman" panose="02020603050405020304" pitchFamily="18" charset="0"/>
                <a:cs typeface="Times New Roman" panose="02020603050405020304" pitchFamily="18" charset="0"/>
              </a:rPr>
              <a:t>nos termos </a:t>
            </a:r>
            <a:r>
              <a:rPr lang="pt-BR" dirty="0" smtClean="0">
                <a:solidFill>
                  <a:schemeClr val="bg1"/>
                </a:solidFill>
                <a:latin typeface="Times New Roman" panose="02020603050405020304" pitchFamily="18" charset="0"/>
                <a:cs typeface="Times New Roman" panose="02020603050405020304" pitchFamily="18" charset="0"/>
              </a:rPr>
              <a:t>da cláusula </a:t>
            </a:r>
            <a:r>
              <a:rPr lang="pt-BR" dirty="0">
                <a:solidFill>
                  <a:schemeClr val="bg1"/>
                </a:solidFill>
                <a:latin typeface="Times New Roman" panose="02020603050405020304" pitchFamily="18" charset="0"/>
                <a:cs typeface="Times New Roman" panose="02020603050405020304" pitchFamily="18" charset="0"/>
              </a:rPr>
              <a:t>nona do Convênio ICMS nº 93/2015 c/c o § 2º do art. 11 do Decreto </a:t>
            </a:r>
            <a:r>
              <a:rPr lang="pt-BR" dirty="0" smtClean="0">
                <a:solidFill>
                  <a:schemeClr val="bg1"/>
                </a:solidFill>
                <a:latin typeface="Times New Roman" panose="02020603050405020304" pitchFamily="18" charset="0"/>
                <a:cs typeface="Times New Roman" panose="02020603050405020304" pitchFamily="18" charset="0"/>
              </a:rPr>
              <a:t>nº 46.930/2015.</a:t>
            </a:r>
          </a:p>
          <a:p>
            <a:pPr algn="just"/>
            <a:endParaRPr lang="pt-BR" dirty="0">
              <a:solidFill>
                <a:schemeClr val="bg1"/>
              </a:solidFill>
              <a:latin typeface="Times New Roman" panose="02020603050405020304" pitchFamily="18" charset="0"/>
              <a:cs typeface="Times New Roman" panose="02020603050405020304" pitchFamily="18" charset="0"/>
            </a:endParaRPr>
          </a:p>
          <a:p>
            <a:pPr algn="just"/>
            <a:endParaRPr lang="pt-BR" dirty="0" smtClean="0">
              <a:solidFill>
                <a:schemeClr val="bg1"/>
              </a:solidFill>
              <a:latin typeface="Times New Roman" panose="02020603050405020304" pitchFamily="18" charset="0"/>
              <a:cs typeface="Times New Roman" panose="02020603050405020304" pitchFamily="18" charset="0"/>
            </a:endParaRPr>
          </a:p>
          <a:p>
            <a:pPr algn="just"/>
            <a:r>
              <a:rPr lang="pt-BR" dirty="0" smtClean="0">
                <a:solidFill>
                  <a:schemeClr val="bg1"/>
                </a:solidFill>
                <a:latin typeface="Times New Roman" panose="02020603050405020304" pitchFamily="18" charset="0"/>
                <a:cs typeface="Times New Roman" panose="02020603050405020304" pitchFamily="18" charset="0"/>
              </a:rPr>
              <a:t>ESTA PREVISÃO, </a:t>
            </a:r>
            <a:r>
              <a:rPr lang="pt-BR" dirty="0">
                <a:solidFill>
                  <a:schemeClr val="bg1"/>
                </a:solidFill>
                <a:latin typeface="Times New Roman" panose="02020603050405020304" pitchFamily="18" charset="0"/>
                <a:cs typeface="Times New Roman" panose="02020603050405020304" pitchFamily="18" charset="0"/>
              </a:rPr>
              <a:t>ENSEJOU A AÇÃO DIRETA DE INCONSTITUCIONALIDADE N° 5.464 PROPOSTA PELO CONSELHO FEDERAL DA ORDEM </a:t>
            </a:r>
            <a:r>
              <a:rPr lang="pt-BR" dirty="0" smtClean="0">
                <a:solidFill>
                  <a:schemeClr val="bg1"/>
                </a:solidFill>
                <a:latin typeface="Times New Roman" panose="02020603050405020304" pitchFamily="18" charset="0"/>
                <a:cs typeface="Times New Roman" panose="02020603050405020304" pitchFamily="18" charset="0"/>
              </a:rPr>
              <a:t>DOS ADVOGADOS </a:t>
            </a:r>
            <a:r>
              <a:rPr lang="pt-BR" dirty="0">
                <a:solidFill>
                  <a:schemeClr val="bg1"/>
                </a:solidFill>
                <a:latin typeface="Times New Roman" panose="02020603050405020304" pitchFamily="18" charset="0"/>
                <a:cs typeface="Times New Roman" panose="02020603050405020304" pitchFamily="18" charset="0"/>
              </a:rPr>
              <a:t>DO BRASIL </a:t>
            </a:r>
            <a:r>
              <a:rPr lang="pt-BR" dirty="0" smtClean="0">
                <a:solidFill>
                  <a:schemeClr val="bg1"/>
                </a:solidFill>
                <a:latin typeface="Times New Roman" panose="02020603050405020304" pitchFamily="18" charset="0"/>
                <a:cs typeface="Times New Roman" panose="02020603050405020304" pitchFamily="18" charset="0"/>
              </a:rPr>
              <a:t>– CFOAB</a:t>
            </a:r>
            <a:r>
              <a:rPr lang="pt-BR" sz="1600" dirty="0" smtClean="0">
                <a:solidFill>
                  <a:schemeClr val="bg1"/>
                </a:solidFill>
                <a:latin typeface="Times New Roman" panose="02020603050405020304" pitchFamily="18" charset="0"/>
                <a:cs typeface="Times New Roman" panose="02020603050405020304" pitchFamily="18" charset="0"/>
              </a:rPr>
              <a:t>.</a:t>
            </a:r>
            <a:endParaRPr lang="pt-BR" sz="1600" dirty="0">
              <a:solidFill>
                <a:schemeClr val="bg1"/>
              </a:solidFill>
              <a:latin typeface="Times New Roman" panose="02020603050405020304" pitchFamily="18" charset="0"/>
              <a:cs typeface="Times New Roman" panose="02020603050405020304" pitchFamily="18"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1304915" y="408063"/>
            <a:ext cx="6765197" cy="389379"/>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solidFill>
                  <a:schemeClr val="tx1"/>
                </a:solidFill>
                <a:latin typeface="Times New Roman" pitchFamily="18" charset="0"/>
                <a:cs typeface="Times New Roman" pitchFamily="18" charset="0"/>
              </a:rPr>
              <a:t>Diferencial de Alíquota para Empresas do Simples Nacional</a:t>
            </a:r>
            <a:endParaRPr lang="pt-BR" b="1" dirty="0">
              <a:solidFill>
                <a:schemeClr val="tx1"/>
              </a:solidFill>
              <a:latin typeface="Times New Roman" pitchFamily="18" charset="0"/>
              <a:cs typeface="Times New Roman" pitchFamily="18" charset="0"/>
            </a:endParaRPr>
          </a:p>
        </p:txBody>
      </p:sp>
      <p:sp>
        <p:nvSpPr>
          <p:cNvPr id="10" name="Retângulo 9"/>
          <p:cNvSpPr/>
          <p:nvPr/>
        </p:nvSpPr>
        <p:spPr>
          <a:xfrm>
            <a:off x="1293627" y="1243481"/>
            <a:ext cx="10164948" cy="4001095"/>
          </a:xfrm>
          <a:prstGeom prst="rect">
            <a:avLst/>
          </a:prstGeom>
        </p:spPr>
        <p:txBody>
          <a:bodyPr wrap="square">
            <a:spAutoFit/>
          </a:bodyPr>
          <a:lstStyle/>
          <a:p>
            <a:pPr algn="ctr"/>
            <a:r>
              <a:rPr lang="pt-BR" b="1" dirty="0" smtClean="0">
                <a:solidFill>
                  <a:schemeClr val="bg1"/>
                </a:solidFill>
                <a:latin typeface="Times New Roman" panose="02020603050405020304" pitchFamily="18" charset="0"/>
                <a:cs typeface="Times New Roman" panose="02020603050405020304" pitchFamily="18" charset="0"/>
              </a:rPr>
              <a:t>CONCESSÃO DE LIMINAR PELO STF PARA EMPRESAS DO SIMPLES</a:t>
            </a:r>
            <a:r>
              <a:rPr lang="pt-BR" dirty="0">
                <a:solidFill>
                  <a:schemeClr val="bg1"/>
                </a:solidFill>
                <a:latin typeface="Times New Roman" panose="02020603050405020304" pitchFamily="18" charset="0"/>
                <a:cs typeface="Times New Roman" panose="02020603050405020304" pitchFamily="18" charset="0"/>
              </a:rPr>
              <a:t/>
            </a:r>
            <a:br>
              <a:rPr lang="pt-BR" dirty="0">
                <a:solidFill>
                  <a:schemeClr val="bg1"/>
                </a:solidFill>
                <a:latin typeface="Times New Roman" panose="02020603050405020304" pitchFamily="18" charset="0"/>
                <a:cs typeface="Times New Roman" panose="02020603050405020304" pitchFamily="18" charset="0"/>
              </a:rPr>
            </a:br>
            <a:r>
              <a:rPr lang="pt-BR" dirty="0">
                <a:solidFill>
                  <a:schemeClr val="bg1"/>
                </a:solidFill>
                <a:latin typeface="Times New Roman" panose="02020603050405020304" pitchFamily="18" charset="0"/>
                <a:cs typeface="Times New Roman" panose="02020603050405020304" pitchFamily="18" charset="0"/>
              </a:rPr>
              <a:t> </a:t>
            </a:r>
          </a:p>
          <a:p>
            <a:pPr algn="just"/>
            <a:r>
              <a:rPr lang="pt-BR" dirty="0">
                <a:solidFill>
                  <a:schemeClr val="bg1"/>
                </a:solidFill>
                <a:latin typeface="Times New Roman" panose="02020603050405020304" pitchFamily="18" charset="0"/>
                <a:cs typeface="Times New Roman" panose="02020603050405020304" pitchFamily="18" charset="0"/>
              </a:rPr>
              <a:t>O ministro Dias </a:t>
            </a:r>
            <a:r>
              <a:rPr lang="pt-BR" dirty="0" err="1">
                <a:solidFill>
                  <a:schemeClr val="bg1"/>
                </a:solidFill>
                <a:latin typeface="Times New Roman" panose="02020603050405020304" pitchFamily="18" charset="0"/>
                <a:cs typeface="Times New Roman" panose="02020603050405020304" pitchFamily="18" charset="0"/>
              </a:rPr>
              <a:t>Toffoli</a:t>
            </a:r>
            <a:r>
              <a:rPr lang="pt-BR" dirty="0">
                <a:solidFill>
                  <a:schemeClr val="bg1"/>
                </a:solidFill>
                <a:latin typeface="Times New Roman" panose="02020603050405020304" pitchFamily="18" charset="0"/>
                <a:cs typeface="Times New Roman" panose="02020603050405020304" pitchFamily="18" charset="0"/>
              </a:rPr>
              <a:t>, do Supremo Tribunal Federal, </a:t>
            </a:r>
            <a:r>
              <a:rPr lang="pt-BR" b="1" dirty="0">
                <a:solidFill>
                  <a:srgbClr val="FF0000"/>
                </a:solidFill>
                <a:latin typeface="Times New Roman" panose="02020603050405020304" pitchFamily="18" charset="0"/>
                <a:cs typeface="Times New Roman" panose="02020603050405020304" pitchFamily="18" charset="0"/>
              </a:rPr>
              <a:t>concedeu liminar em 12/02/2016, para suspender a eficácia de cláusula nona do Convênio ICMS 93/2015</a:t>
            </a:r>
            <a:r>
              <a:rPr lang="pt-BR" dirty="0">
                <a:solidFill>
                  <a:schemeClr val="bg1"/>
                </a:solidFill>
                <a:latin typeface="Times New Roman" panose="02020603050405020304" pitchFamily="18" charset="0"/>
                <a:cs typeface="Times New Roman" panose="02020603050405020304" pitchFamily="18" charset="0"/>
              </a:rPr>
              <a:t>, do Conselho Nacional de Política Fazendária (Confaz), que dispõe sobre os procedimentos a serem observados nas operações e prestações que destinem bens e serviços a consumidor final não contribuinte do ICMS, localizado em outra unidade federada. A medida cautelar, a ser referendada pelo Plenário do STF, foi deferida na Ação Direta de Inconstitucionalidade (ADI) 5464. A medida valerá até o julgamento final da ação.</a:t>
            </a:r>
          </a:p>
          <a:p>
            <a:pPr algn="just"/>
            <a:r>
              <a:rPr lang="pt-BR" dirty="0">
                <a:solidFill>
                  <a:schemeClr val="bg1"/>
                </a:solidFill>
                <a:latin typeface="Times New Roman" panose="02020603050405020304" pitchFamily="18" charset="0"/>
                <a:cs typeface="Times New Roman" panose="02020603050405020304" pitchFamily="18" charset="0"/>
              </a:rPr>
              <a:t/>
            </a:r>
            <a:br>
              <a:rPr lang="pt-BR" dirty="0">
                <a:solidFill>
                  <a:schemeClr val="bg1"/>
                </a:solidFill>
                <a:latin typeface="Times New Roman" panose="02020603050405020304" pitchFamily="18" charset="0"/>
                <a:cs typeface="Times New Roman" panose="02020603050405020304" pitchFamily="18" charset="0"/>
              </a:rPr>
            </a:br>
            <a:r>
              <a:rPr lang="pt-BR" dirty="0">
                <a:solidFill>
                  <a:schemeClr val="bg1"/>
                </a:solidFill>
                <a:latin typeface="Times New Roman" panose="02020603050405020304" pitchFamily="18" charset="0"/>
                <a:cs typeface="Times New Roman" panose="02020603050405020304" pitchFamily="18" charset="0"/>
              </a:rPr>
              <a:t>“Cláusula nona </a:t>
            </a:r>
            <a:r>
              <a:rPr lang="pt-BR" u="sng" dirty="0">
                <a:solidFill>
                  <a:schemeClr val="bg1"/>
                </a:solidFill>
                <a:latin typeface="Times New Roman" panose="02020603050405020304" pitchFamily="18" charset="0"/>
                <a:cs typeface="Times New Roman" panose="02020603050405020304" pitchFamily="18" charset="0"/>
              </a:rPr>
              <a:t>Aplicam-se as disposições deste convênio aos contribuintes optantes</a:t>
            </a:r>
            <a:r>
              <a:rPr lang="pt-BR" dirty="0">
                <a:solidFill>
                  <a:schemeClr val="bg1"/>
                </a:solidFill>
                <a:latin typeface="Times New Roman" panose="02020603050405020304" pitchFamily="18" charset="0"/>
                <a:cs typeface="Times New Roman" panose="02020603050405020304" pitchFamily="18" charset="0"/>
              </a:rPr>
              <a:t> pelo Regime Especial Unificado de Arrecadação de Tributos e Contribuições devidos pelas Microempresas e Empresas de Pequeno Porte – </a:t>
            </a:r>
            <a:r>
              <a:rPr lang="pt-BR" u="sng" dirty="0">
                <a:solidFill>
                  <a:schemeClr val="bg1"/>
                </a:solidFill>
                <a:latin typeface="Times New Roman" panose="02020603050405020304" pitchFamily="18" charset="0"/>
                <a:cs typeface="Times New Roman" panose="02020603050405020304" pitchFamily="18" charset="0"/>
              </a:rPr>
              <a:t>Simples Nacional, </a:t>
            </a:r>
            <a:r>
              <a:rPr lang="pt-BR" dirty="0">
                <a:solidFill>
                  <a:schemeClr val="bg1"/>
                </a:solidFill>
                <a:latin typeface="Times New Roman" panose="02020603050405020304" pitchFamily="18" charset="0"/>
                <a:cs typeface="Times New Roman" panose="02020603050405020304" pitchFamily="18" charset="0"/>
              </a:rPr>
              <a:t>instituído pela Lei Complementar nº 123, de 14 de dezembro de 2006, </a:t>
            </a:r>
            <a:r>
              <a:rPr lang="pt-BR" u="sng" dirty="0">
                <a:solidFill>
                  <a:schemeClr val="bg1"/>
                </a:solidFill>
                <a:latin typeface="Times New Roman" panose="02020603050405020304" pitchFamily="18" charset="0"/>
                <a:cs typeface="Times New Roman" panose="02020603050405020304" pitchFamily="18" charset="0"/>
              </a:rPr>
              <a:t>em relação ao imposto devido à unidade federada de destino</a:t>
            </a:r>
            <a:r>
              <a:rPr lang="pt-BR" dirty="0" smtClean="0">
                <a:solidFill>
                  <a:schemeClr val="bg1"/>
                </a:solidFill>
                <a:latin typeface="Times New Roman" panose="02020603050405020304" pitchFamily="18" charset="0"/>
                <a:cs typeface="Times New Roman" panose="02020603050405020304" pitchFamily="18" charset="0"/>
              </a:rPr>
              <a:t>”.</a:t>
            </a:r>
            <a:endParaRPr lang="pt-BR" dirty="0">
              <a:solidFill>
                <a:schemeClr val="bg1"/>
              </a:solidFill>
              <a:latin typeface="Times New Roman" panose="02020603050405020304" pitchFamily="18" charset="0"/>
              <a:cs typeface="Times New Roman" panose="02020603050405020304" pitchFamily="18" charset="0"/>
            </a:endParaRPr>
          </a:p>
          <a:p>
            <a:pPr algn="just"/>
            <a:endParaRPr lang="pt-BR"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17464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793462" y="412365"/>
            <a:ext cx="10475407" cy="399459"/>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solidFill>
                  <a:schemeClr val="tx1"/>
                </a:solidFill>
                <a:latin typeface="Times New Roman" pitchFamily="18" charset="0"/>
                <a:cs typeface="Times New Roman" pitchFamily="18" charset="0"/>
              </a:rPr>
              <a:t>RECOMPOSIÇÃO DE ALÍQUOTA - Empresas do Simples Nacional – Art. 7°, Decreto  n° 46.930/16</a:t>
            </a:r>
            <a:endParaRPr lang="pt-BR" b="1" dirty="0">
              <a:solidFill>
                <a:schemeClr val="tx1"/>
              </a:solidFill>
              <a:latin typeface="Times New Roman" pitchFamily="18" charset="0"/>
              <a:cs typeface="Times New Roman" pitchFamily="18" charset="0"/>
            </a:endParaRPr>
          </a:p>
        </p:txBody>
      </p:sp>
      <p:sp>
        <p:nvSpPr>
          <p:cNvPr id="10" name="Retângulo 9"/>
          <p:cNvSpPr/>
          <p:nvPr/>
        </p:nvSpPr>
        <p:spPr>
          <a:xfrm>
            <a:off x="750888" y="996738"/>
            <a:ext cx="5280277" cy="5509200"/>
          </a:xfrm>
          <a:prstGeom prst="rect">
            <a:avLst/>
          </a:prstGeom>
        </p:spPr>
        <p:txBody>
          <a:bodyPr wrap="square">
            <a:spAutoFit/>
          </a:bodyPr>
          <a:lstStyle/>
          <a:p>
            <a:pPr algn="just"/>
            <a:r>
              <a:rPr lang="pt-BR" sz="1600" b="1" dirty="0" smtClean="0">
                <a:solidFill>
                  <a:schemeClr val="bg1"/>
                </a:solidFill>
                <a:latin typeface="Times New Roman" panose="02020603050405020304" pitchFamily="18" charset="0"/>
                <a:cs typeface="Times New Roman" panose="02020603050405020304" pitchFamily="18" charset="0"/>
              </a:rPr>
              <a:t>INCIDÊNCIA DA ANTECIPAÇÃO DO ICMS</a:t>
            </a:r>
          </a:p>
          <a:p>
            <a:pPr algn="just"/>
            <a:endParaRPr lang="pt-BR" sz="1600" b="1" dirty="0">
              <a:solidFill>
                <a:schemeClr val="bg1"/>
              </a:solidFill>
              <a:latin typeface="Times New Roman" panose="02020603050405020304" pitchFamily="18" charset="0"/>
              <a:cs typeface="Times New Roman" panose="02020603050405020304" pitchFamily="18" charset="0"/>
            </a:endParaRPr>
          </a:p>
          <a:p>
            <a:pPr algn="just"/>
            <a:r>
              <a:rPr lang="pt-BR" sz="1600" b="1" dirty="0" smtClean="0">
                <a:solidFill>
                  <a:schemeClr val="bg1"/>
                </a:solidFill>
                <a:latin typeface="Times New Roman" panose="02020603050405020304" pitchFamily="18" charset="0"/>
                <a:cs typeface="Times New Roman" panose="02020603050405020304" pitchFamily="18" charset="0"/>
              </a:rPr>
              <a:t>Art</a:t>
            </a:r>
            <a:r>
              <a:rPr lang="pt-BR" sz="1600" b="1" dirty="0">
                <a:solidFill>
                  <a:schemeClr val="bg1"/>
                </a:solidFill>
                <a:latin typeface="Times New Roman" panose="02020603050405020304" pitchFamily="18" charset="0"/>
                <a:cs typeface="Times New Roman" panose="02020603050405020304" pitchFamily="18" charset="0"/>
              </a:rPr>
              <a:t>. 42.</a:t>
            </a:r>
            <a:r>
              <a:rPr lang="pt-BR" sz="1600" dirty="0">
                <a:solidFill>
                  <a:schemeClr val="bg1"/>
                </a:solidFill>
                <a:latin typeface="Times New Roman" panose="02020603050405020304" pitchFamily="18" charset="0"/>
                <a:cs typeface="Times New Roman" panose="02020603050405020304" pitchFamily="18" charset="0"/>
              </a:rPr>
              <a:t> </a:t>
            </a:r>
            <a:r>
              <a:rPr lang="pt-BR" sz="1600" b="1" dirty="0">
                <a:solidFill>
                  <a:schemeClr val="bg1"/>
                </a:solidFill>
                <a:latin typeface="Times New Roman" panose="02020603050405020304" pitchFamily="18" charset="0"/>
                <a:cs typeface="Times New Roman" panose="02020603050405020304" pitchFamily="18" charset="0"/>
              </a:rPr>
              <a:t>§ 14.</a:t>
            </a:r>
            <a:r>
              <a:rPr lang="pt-BR" sz="1600" dirty="0">
                <a:solidFill>
                  <a:schemeClr val="bg1"/>
                </a:solidFill>
                <a:latin typeface="Times New Roman" panose="02020603050405020304" pitchFamily="18" charset="0"/>
                <a:cs typeface="Times New Roman" panose="02020603050405020304" pitchFamily="18" charset="0"/>
              </a:rPr>
              <a:t>  O contribuinte enquadrado como </a:t>
            </a:r>
            <a:r>
              <a:rPr lang="pt-BR" sz="1600" b="1" dirty="0">
                <a:solidFill>
                  <a:schemeClr val="bg1"/>
                </a:solidFill>
                <a:latin typeface="Times New Roman" panose="02020603050405020304" pitchFamily="18" charset="0"/>
                <a:cs typeface="Times New Roman" panose="02020603050405020304" pitchFamily="18" charset="0"/>
              </a:rPr>
              <a:t>microempresa ou empresa de pequeno porte </a:t>
            </a:r>
            <a:r>
              <a:rPr lang="pt-BR" sz="1600" dirty="0">
                <a:solidFill>
                  <a:schemeClr val="bg1"/>
                </a:solidFill>
                <a:latin typeface="Times New Roman" panose="02020603050405020304" pitchFamily="18" charset="0"/>
                <a:cs typeface="Times New Roman" panose="02020603050405020304" pitchFamily="18" charset="0"/>
              </a:rPr>
              <a:t>que receber em operação interestadual mercadoria para </a:t>
            </a:r>
            <a:r>
              <a:rPr lang="pt-BR" sz="1600" b="1" dirty="0">
                <a:solidFill>
                  <a:schemeClr val="bg1"/>
                </a:solidFill>
                <a:latin typeface="Times New Roman" panose="02020603050405020304" pitchFamily="18" charset="0"/>
                <a:cs typeface="Times New Roman" panose="02020603050405020304" pitchFamily="18" charset="0"/>
              </a:rPr>
              <a:t>industrialização, comercialização ou utilização na prestação de serviço, fica obrigado a recolher, a título de antecipação do imposto, </a:t>
            </a:r>
            <a:r>
              <a:rPr lang="pt-BR" sz="1600" dirty="0">
                <a:solidFill>
                  <a:schemeClr val="bg1"/>
                </a:solidFill>
                <a:latin typeface="Times New Roman" panose="02020603050405020304" pitchFamily="18" charset="0"/>
                <a:cs typeface="Times New Roman" panose="02020603050405020304" pitchFamily="18" charset="0"/>
              </a:rPr>
              <a:t>o valor correspondente à diferença entre a alíquota interna e a </a:t>
            </a:r>
            <a:r>
              <a:rPr lang="pt-BR" sz="1600" dirty="0" smtClean="0">
                <a:solidFill>
                  <a:schemeClr val="bg1"/>
                </a:solidFill>
                <a:latin typeface="Times New Roman" panose="02020603050405020304" pitchFamily="18" charset="0"/>
                <a:cs typeface="Times New Roman" panose="02020603050405020304" pitchFamily="18" charset="0"/>
              </a:rPr>
              <a:t>alíquota </a:t>
            </a:r>
            <a:r>
              <a:rPr lang="pt-BR" sz="1600" dirty="0">
                <a:solidFill>
                  <a:schemeClr val="bg1"/>
                </a:solidFill>
                <a:latin typeface="Times New Roman" panose="02020603050405020304" pitchFamily="18" charset="0"/>
                <a:cs typeface="Times New Roman" panose="02020603050405020304" pitchFamily="18" charset="0"/>
              </a:rPr>
              <a:t>interestadual, observado o disposto no </a:t>
            </a:r>
            <a:r>
              <a:rPr lang="pt-BR" sz="1600" b="1" dirty="0">
                <a:solidFill>
                  <a:schemeClr val="bg1"/>
                </a:solidFill>
                <a:latin typeface="Times New Roman" panose="02020603050405020304" pitchFamily="18" charset="0"/>
                <a:cs typeface="Times New Roman" panose="02020603050405020304" pitchFamily="18" charset="0"/>
              </a:rPr>
              <a:t>inciso I do § 8º </a:t>
            </a:r>
            <a:r>
              <a:rPr lang="pt-BR" sz="1600" dirty="0">
                <a:solidFill>
                  <a:schemeClr val="bg1"/>
                </a:solidFill>
                <a:latin typeface="Times New Roman" panose="02020603050405020304" pitchFamily="18" charset="0"/>
                <a:cs typeface="Times New Roman" panose="02020603050405020304" pitchFamily="18" charset="0"/>
              </a:rPr>
              <a:t>e nos §§ 9º e 10 do art. </a:t>
            </a:r>
            <a:r>
              <a:rPr lang="pt-BR" sz="1600" dirty="0" smtClean="0">
                <a:solidFill>
                  <a:schemeClr val="bg1"/>
                </a:solidFill>
                <a:latin typeface="Times New Roman" panose="02020603050405020304" pitchFamily="18" charset="0"/>
                <a:cs typeface="Times New Roman" panose="02020603050405020304" pitchFamily="18" charset="0"/>
              </a:rPr>
              <a:t>43, RICMS.</a:t>
            </a:r>
          </a:p>
          <a:p>
            <a:pPr algn="just"/>
            <a:endParaRPr lang="pt-BR" sz="1600" dirty="0">
              <a:solidFill>
                <a:schemeClr val="bg1"/>
              </a:solidFill>
              <a:latin typeface="Times New Roman" panose="02020603050405020304" pitchFamily="18" charset="0"/>
              <a:cs typeface="Times New Roman" panose="02020603050405020304" pitchFamily="18" charset="0"/>
            </a:endParaRPr>
          </a:p>
          <a:p>
            <a:pPr algn="just"/>
            <a:endParaRPr lang="pt-BR" sz="1600" dirty="0" smtClean="0">
              <a:solidFill>
                <a:schemeClr val="bg1"/>
              </a:solidFill>
              <a:latin typeface="Times New Roman" panose="02020603050405020304" pitchFamily="18" charset="0"/>
              <a:cs typeface="Times New Roman" panose="02020603050405020304" pitchFamily="18" charset="0"/>
            </a:endParaRPr>
          </a:p>
          <a:p>
            <a:pPr algn="just"/>
            <a:endParaRPr lang="pt-BR" sz="1600" dirty="0">
              <a:solidFill>
                <a:schemeClr val="bg1"/>
              </a:solidFill>
              <a:latin typeface="Times New Roman" panose="02020603050405020304" pitchFamily="18" charset="0"/>
              <a:cs typeface="Times New Roman" panose="02020603050405020304" pitchFamily="18" charset="0"/>
            </a:endParaRPr>
          </a:p>
          <a:p>
            <a:pPr algn="just"/>
            <a:endParaRPr lang="pt-BR" sz="1600" dirty="0" smtClean="0">
              <a:solidFill>
                <a:schemeClr val="bg1"/>
              </a:solidFill>
              <a:latin typeface="Times New Roman" panose="02020603050405020304" pitchFamily="18" charset="0"/>
              <a:cs typeface="Times New Roman" panose="02020603050405020304" pitchFamily="18" charset="0"/>
            </a:endParaRPr>
          </a:p>
          <a:p>
            <a:pPr algn="just"/>
            <a:endParaRPr lang="pt-BR" sz="1600" dirty="0">
              <a:solidFill>
                <a:schemeClr val="bg1"/>
              </a:solidFill>
              <a:latin typeface="Times New Roman" panose="02020603050405020304" pitchFamily="18" charset="0"/>
              <a:cs typeface="Times New Roman" panose="02020603050405020304" pitchFamily="18" charset="0"/>
            </a:endParaRPr>
          </a:p>
          <a:p>
            <a:pPr algn="just"/>
            <a:endParaRPr lang="pt-BR" sz="1600" dirty="0" smtClean="0">
              <a:solidFill>
                <a:schemeClr val="bg1"/>
              </a:solidFill>
              <a:latin typeface="Times New Roman" panose="02020603050405020304" pitchFamily="18" charset="0"/>
              <a:cs typeface="Times New Roman" panose="02020603050405020304" pitchFamily="18" charset="0"/>
            </a:endParaRPr>
          </a:p>
          <a:p>
            <a:pPr algn="just"/>
            <a:endParaRPr lang="pt-BR" sz="1600" dirty="0">
              <a:solidFill>
                <a:schemeClr val="bg1"/>
              </a:solidFill>
              <a:latin typeface="Times New Roman" panose="02020603050405020304" pitchFamily="18" charset="0"/>
              <a:cs typeface="Times New Roman" panose="02020603050405020304" pitchFamily="18" charset="0"/>
            </a:endParaRPr>
          </a:p>
          <a:p>
            <a:pPr algn="just"/>
            <a:r>
              <a:rPr lang="pt-BR" sz="1600" b="1" dirty="0" smtClean="0">
                <a:solidFill>
                  <a:srgbClr val="FF0000"/>
                </a:solidFill>
                <a:latin typeface="Times New Roman" panose="02020603050405020304" pitchFamily="18" charset="0"/>
                <a:cs typeface="Times New Roman" panose="02020603050405020304" pitchFamily="18" charset="0"/>
              </a:rPr>
              <a:t>MESMA </a:t>
            </a:r>
            <a:r>
              <a:rPr lang="pt-BR" sz="1600" b="1" dirty="0">
                <a:solidFill>
                  <a:srgbClr val="FF0000"/>
                </a:solidFill>
                <a:latin typeface="Times New Roman" panose="02020603050405020304" pitchFamily="18" charset="0"/>
                <a:cs typeface="Times New Roman" panose="02020603050405020304" pitchFamily="18" charset="0"/>
              </a:rPr>
              <a:t>SISTEMÁTICA DE CÁLCULO DO DIFAL DEVIDO NAS OPERAÇÕES DESTINADAS A CONSUMIDOR FINAL CONTRIBUINTE DO ICMS EM MINAS GERAIS</a:t>
            </a:r>
            <a:endParaRPr lang="pt-BR" sz="1600" dirty="0">
              <a:solidFill>
                <a:srgbClr val="FF0000"/>
              </a:solidFill>
              <a:latin typeface="Times New Roman" pitchFamily="18" charset="0"/>
              <a:cs typeface="Times New Roman" pitchFamily="18" charset="0"/>
            </a:endParaRPr>
          </a:p>
          <a:p>
            <a:pPr algn="just"/>
            <a:endParaRPr lang="pt-BR" sz="1600" dirty="0">
              <a:solidFill>
                <a:srgbClr val="FF0000"/>
              </a:solidFill>
              <a:latin typeface="Times New Roman" pitchFamily="18" charset="0"/>
              <a:cs typeface="Times New Roman" pitchFamily="18" charset="0"/>
            </a:endParaRPr>
          </a:p>
        </p:txBody>
      </p:sp>
      <p:sp>
        <p:nvSpPr>
          <p:cNvPr id="12" name="Retângulo 11"/>
          <p:cNvSpPr/>
          <p:nvPr/>
        </p:nvSpPr>
        <p:spPr>
          <a:xfrm>
            <a:off x="6449065" y="982094"/>
            <a:ext cx="5280277" cy="5262979"/>
          </a:xfrm>
          <a:prstGeom prst="rect">
            <a:avLst/>
          </a:prstGeom>
        </p:spPr>
        <p:txBody>
          <a:bodyPr wrap="square">
            <a:spAutoFit/>
          </a:bodyPr>
          <a:lstStyle/>
          <a:p>
            <a:pPr algn="just"/>
            <a:r>
              <a:rPr lang="pt-BR" sz="1600" b="1" dirty="0" smtClean="0">
                <a:solidFill>
                  <a:schemeClr val="bg1"/>
                </a:solidFill>
                <a:latin typeface="Times New Roman" panose="02020603050405020304" pitchFamily="18" charset="0"/>
                <a:cs typeface="Times New Roman" panose="02020603050405020304" pitchFamily="18" charset="0"/>
              </a:rPr>
              <a:t>CÁLCULO DA ANTECIPAÇÃO</a:t>
            </a:r>
          </a:p>
          <a:p>
            <a:pPr algn="just"/>
            <a:endParaRPr lang="pt-BR" sz="1600" b="1" dirty="0" smtClean="0">
              <a:solidFill>
                <a:schemeClr val="bg1"/>
              </a:solidFill>
              <a:latin typeface="Times New Roman" panose="02020603050405020304" pitchFamily="18" charset="0"/>
              <a:cs typeface="Times New Roman" panose="02020603050405020304" pitchFamily="18" charset="0"/>
            </a:endParaRPr>
          </a:p>
          <a:p>
            <a:pPr algn="just"/>
            <a:r>
              <a:rPr lang="pt-BR" sz="1600" b="1" dirty="0" smtClean="0">
                <a:solidFill>
                  <a:schemeClr val="bg1"/>
                </a:solidFill>
                <a:latin typeface="Times New Roman" panose="02020603050405020304" pitchFamily="18" charset="0"/>
                <a:cs typeface="Times New Roman" panose="02020603050405020304" pitchFamily="18" charset="0"/>
              </a:rPr>
              <a:t>Art</a:t>
            </a:r>
            <a:r>
              <a:rPr lang="pt-BR" sz="1600" b="1" dirty="0">
                <a:solidFill>
                  <a:schemeClr val="bg1"/>
                </a:solidFill>
                <a:latin typeface="Times New Roman" panose="02020603050405020304" pitchFamily="18" charset="0"/>
                <a:cs typeface="Times New Roman" panose="02020603050405020304" pitchFamily="18" charset="0"/>
              </a:rPr>
              <a:t>. 43</a:t>
            </a:r>
            <a:r>
              <a:rPr lang="pt-BR" sz="1600" dirty="0">
                <a:solidFill>
                  <a:schemeClr val="bg1"/>
                </a:solidFill>
                <a:latin typeface="Times New Roman" panose="02020603050405020304" pitchFamily="18" charset="0"/>
                <a:cs typeface="Times New Roman" panose="02020603050405020304" pitchFamily="18" charset="0"/>
              </a:rPr>
              <a:t>,</a:t>
            </a:r>
            <a:r>
              <a:rPr lang="pt-BR" sz="1600" b="1" dirty="0">
                <a:solidFill>
                  <a:schemeClr val="bg1"/>
                </a:solidFill>
                <a:latin typeface="Times New Roman" panose="02020603050405020304" pitchFamily="18" charset="0"/>
                <a:cs typeface="Times New Roman" panose="02020603050405020304" pitchFamily="18" charset="0"/>
              </a:rPr>
              <a:t>  I, § 8º</a:t>
            </a:r>
            <a:r>
              <a:rPr lang="pt-BR" sz="1600" dirty="0">
                <a:solidFill>
                  <a:schemeClr val="bg1"/>
                </a:solidFill>
                <a:latin typeface="Times New Roman" panose="02020603050405020304" pitchFamily="18" charset="0"/>
                <a:cs typeface="Times New Roman" panose="02020603050405020304" pitchFamily="18" charset="0"/>
              </a:rPr>
              <a:t>  Para cálculo da parcela do imposto correspondente à diferença entre a alíquota interna e a alíquota interestadual, devida a este Estado, será observado o seguinte</a:t>
            </a:r>
            <a:r>
              <a:rPr lang="pt-BR" sz="1600" dirty="0" smtClean="0">
                <a:solidFill>
                  <a:schemeClr val="bg1"/>
                </a:solidFill>
                <a:latin typeface="Times New Roman" panose="02020603050405020304" pitchFamily="18" charset="0"/>
                <a:cs typeface="Times New Roman" panose="02020603050405020304" pitchFamily="18" charset="0"/>
              </a:rPr>
              <a:t>: </a:t>
            </a:r>
            <a:r>
              <a:rPr lang="pt-BR" sz="1600" dirty="0">
                <a:solidFill>
                  <a:schemeClr val="bg1"/>
                </a:solidFill>
                <a:latin typeface="Times New Roman" panose="02020603050405020304" pitchFamily="18" charset="0"/>
                <a:cs typeface="Times New Roman" panose="02020603050405020304" pitchFamily="18" charset="0"/>
              </a:rPr>
              <a:t> </a:t>
            </a:r>
            <a:endParaRPr lang="pt-BR" sz="1600" dirty="0" smtClean="0">
              <a:solidFill>
                <a:schemeClr val="bg1"/>
              </a:solidFill>
              <a:latin typeface="Times New Roman" panose="02020603050405020304" pitchFamily="18" charset="0"/>
              <a:cs typeface="Times New Roman" panose="02020603050405020304" pitchFamily="18" charset="0"/>
            </a:endParaRPr>
          </a:p>
          <a:p>
            <a:pPr algn="just"/>
            <a:endParaRPr lang="pt-BR" sz="1600" dirty="0">
              <a:solidFill>
                <a:schemeClr val="bg1"/>
              </a:solidFill>
              <a:latin typeface="Times New Roman" panose="02020603050405020304" pitchFamily="18" charset="0"/>
              <a:cs typeface="Times New Roman" panose="02020603050405020304" pitchFamily="18" charset="0"/>
            </a:endParaRPr>
          </a:p>
          <a:p>
            <a:pPr algn="just"/>
            <a:r>
              <a:rPr lang="pt-BR" sz="1600" dirty="0" smtClean="0">
                <a:solidFill>
                  <a:schemeClr val="bg1"/>
                </a:solidFill>
                <a:latin typeface="Times New Roman" panose="02020603050405020304" pitchFamily="18" charset="0"/>
                <a:cs typeface="Times New Roman" panose="02020603050405020304" pitchFamily="18" charset="0"/>
              </a:rPr>
              <a:t>a.1</a:t>
            </a:r>
            <a:r>
              <a:rPr lang="pt-BR" sz="1600" dirty="0">
                <a:solidFill>
                  <a:schemeClr val="bg1"/>
                </a:solidFill>
                <a:latin typeface="Times New Roman" panose="02020603050405020304" pitchFamily="18" charset="0"/>
                <a:cs typeface="Times New Roman" panose="02020603050405020304" pitchFamily="18" charset="0"/>
              </a:rPr>
              <a:t>) do valor da operação será excluído o valor do imposto correspondente à operação interestadual;</a:t>
            </a:r>
          </a:p>
          <a:p>
            <a:pPr algn="just"/>
            <a:r>
              <a:rPr lang="pt-BR" sz="1600" dirty="0">
                <a:solidFill>
                  <a:schemeClr val="bg1"/>
                </a:solidFill>
                <a:latin typeface="Times New Roman" panose="02020603050405020304" pitchFamily="18" charset="0"/>
                <a:cs typeface="Times New Roman" panose="02020603050405020304" pitchFamily="18" charset="0"/>
              </a:rPr>
              <a:t>a.2) ao valor obtido na forma da </a:t>
            </a:r>
            <a:r>
              <a:rPr lang="pt-BR" sz="1600" dirty="0" err="1">
                <a:solidFill>
                  <a:schemeClr val="bg1"/>
                </a:solidFill>
                <a:latin typeface="Times New Roman" panose="02020603050405020304" pitchFamily="18" charset="0"/>
                <a:cs typeface="Times New Roman" panose="02020603050405020304" pitchFamily="18" charset="0"/>
              </a:rPr>
              <a:t>subalínea</a:t>
            </a:r>
            <a:r>
              <a:rPr lang="pt-BR" sz="1600" dirty="0">
                <a:solidFill>
                  <a:schemeClr val="bg1"/>
                </a:solidFill>
                <a:latin typeface="Times New Roman" panose="02020603050405020304" pitchFamily="18" charset="0"/>
                <a:cs typeface="Times New Roman" panose="02020603050405020304" pitchFamily="18" charset="0"/>
              </a:rPr>
              <a:t> “a.1” será incluído o valor do imposto considerando a alíquota interna a consumidor final estabelecida neste Estado para a mercadoria;</a:t>
            </a:r>
          </a:p>
          <a:p>
            <a:pPr algn="just"/>
            <a:r>
              <a:rPr lang="pt-BR" sz="1600" dirty="0">
                <a:solidFill>
                  <a:schemeClr val="bg1"/>
                </a:solidFill>
                <a:latin typeface="Times New Roman" panose="02020603050405020304" pitchFamily="18" charset="0"/>
                <a:cs typeface="Times New Roman" panose="02020603050405020304" pitchFamily="18" charset="0"/>
              </a:rPr>
              <a:t>b) sobre o valor obtido na forma da </a:t>
            </a:r>
            <a:r>
              <a:rPr lang="pt-BR" sz="1600" dirty="0" err="1">
                <a:solidFill>
                  <a:schemeClr val="bg1"/>
                </a:solidFill>
                <a:latin typeface="Times New Roman" panose="02020603050405020304" pitchFamily="18" charset="0"/>
                <a:cs typeface="Times New Roman" panose="02020603050405020304" pitchFamily="18" charset="0"/>
              </a:rPr>
              <a:t>subalínea</a:t>
            </a:r>
            <a:r>
              <a:rPr lang="pt-BR" sz="1600" dirty="0">
                <a:solidFill>
                  <a:schemeClr val="bg1"/>
                </a:solidFill>
                <a:latin typeface="Times New Roman" panose="02020603050405020304" pitchFamily="18" charset="0"/>
                <a:cs typeface="Times New Roman" panose="02020603050405020304" pitchFamily="18" charset="0"/>
              </a:rPr>
              <a:t> “a.2” será aplicada a alíquota interna a consumidor final estabelecida neste Estado para a mercadoria;</a:t>
            </a:r>
          </a:p>
          <a:p>
            <a:pPr algn="just"/>
            <a:r>
              <a:rPr lang="pt-BR" sz="1600" dirty="0">
                <a:solidFill>
                  <a:schemeClr val="bg1"/>
                </a:solidFill>
                <a:latin typeface="Times New Roman" panose="02020603050405020304" pitchFamily="18" charset="0"/>
                <a:cs typeface="Times New Roman" panose="02020603050405020304" pitchFamily="18" charset="0"/>
              </a:rPr>
              <a:t>c) o imposto devido corresponderá à diferença positiva entre o valor obtido na forma da alínea “b” e o valor do imposto relativo à operação interestadual, assim considerado o valor resultante da aplicação da alíquota interestadual sobre o valor da operação de que trata a </a:t>
            </a:r>
            <a:r>
              <a:rPr lang="pt-BR" sz="1600" dirty="0" err="1">
                <a:solidFill>
                  <a:schemeClr val="bg1"/>
                </a:solidFill>
                <a:latin typeface="Times New Roman" panose="02020603050405020304" pitchFamily="18" charset="0"/>
                <a:cs typeface="Times New Roman" panose="02020603050405020304" pitchFamily="18" charset="0"/>
              </a:rPr>
              <a:t>subalínea</a:t>
            </a:r>
            <a:r>
              <a:rPr lang="pt-BR" sz="1600" dirty="0">
                <a:solidFill>
                  <a:schemeClr val="bg1"/>
                </a:solidFill>
                <a:latin typeface="Times New Roman" panose="02020603050405020304" pitchFamily="18" charset="0"/>
                <a:cs typeface="Times New Roman" panose="02020603050405020304" pitchFamily="18" charset="0"/>
              </a:rPr>
              <a:t> “a.1” antes da exclusão do imposto</a:t>
            </a:r>
            <a:r>
              <a:rPr lang="pt-BR" sz="1600" dirty="0" smtClean="0">
                <a:solidFill>
                  <a:schemeClr val="bg1"/>
                </a:solidFill>
                <a:latin typeface="Times New Roman" panose="02020603050405020304" pitchFamily="18" charset="0"/>
                <a:cs typeface="Times New Roman" panose="02020603050405020304" pitchFamily="18" charset="0"/>
              </a:rPr>
              <a:t>;</a:t>
            </a:r>
            <a:r>
              <a:rPr lang="pt-BR" sz="1600" dirty="0">
                <a:solidFill>
                  <a:schemeClr val="bg1"/>
                </a:solidFill>
                <a:latin typeface="Times New Roman" panose="02020603050405020304" pitchFamily="18" charset="0"/>
                <a:cs typeface="Times New Roman" panose="02020603050405020304" pitchFamily="18" charset="0"/>
              </a:rPr>
              <a:t> </a:t>
            </a:r>
            <a:endParaRPr lang="pt-BR" sz="1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833369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391886" y="447991"/>
            <a:ext cx="8360228" cy="389379"/>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solidFill>
                  <a:schemeClr val="tx1"/>
                </a:solidFill>
                <a:latin typeface="Times New Roman" pitchFamily="18" charset="0"/>
                <a:cs typeface="Times New Roman" pitchFamily="18" charset="0"/>
              </a:rPr>
              <a:t>Incidência do DIFAL nas Prestações de Serviço de Transporte – Apenas Frete FOB</a:t>
            </a:r>
            <a:endParaRPr lang="pt-BR" b="1" dirty="0">
              <a:solidFill>
                <a:schemeClr val="tx1"/>
              </a:solidFill>
              <a:latin typeface="Times New Roman" pitchFamily="18" charset="0"/>
              <a:cs typeface="Times New Roman" pitchFamily="18" charset="0"/>
            </a:endParaRPr>
          </a:p>
        </p:txBody>
      </p:sp>
      <p:sp>
        <p:nvSpPr>
          <p:cNvPr id="10" name="Retângulo 9"/>
          <p:cNvSpPr/>
          <p:nvPr/>
        </p:nvSpPr>
        <p:spPr>
          <a:xfrm>
            <a:off x="391886" y="978799"/>
            <a:ext cx="5222782" cy="4524315"/>
          </a:xfrm>
          <a:prstGeom prst="rect">
            <a:avLst/>
          </a:prstGeom>
        </p:spPr>
        <p:txBody>
          <a:bodyPr wrap="square">
            <a:spAutoFit/>
          </a:bodyPr>
          <a:lstStyle/>
          <a:p>
            <a:pPr algn="just"/>
            <a:r>
              <a:rPr lang="pt-BR" sz="1600" b="1" dirty="0">
                <a:solidFill>
                  <a:schemeClr val="bg1"/>
                </a:solidFill>
                <a:latin typeface="Times New Roman" panose="02020603050405020304" pitchFamily="18" charset="0"/>
                <a:cs typeface="Times New Roman" panose="02020603050405020304" pitchFamily="18" charset="0"/>
              </a:rPr>
              <a:t>CONVÊNIO ICMS 93, DE 17 DE SETEMBRO DE </a:t>
            </a:r>
            <a:r>
              <a:rPr lang="pt-BR" sz="1600" b="1" dirty="0" smtClean="0">
                <a:solidFill>
                  <a:schemeClr val="bg1"/>
                </a:solidFill>
                <a:latin typeface="Times New Roman" panose="02020603050405020304" pitchFamily="18" charset="0"/>
                <a:cs typeface="Times New Roman" panose="02020603050405020304" pitchFamily="18" charset="0"/>
              </a:rPr>
              <a:t>2015</a:t>
            </a:r>
          </a:p>
          <a:p>
            <a:pPr algn="just"/>
            <a:r>
              <a:rPr lang="pt-BR" sz="1600" b="1" dirty="0" smtClean="0">
                <a:solidFill>
                  <a:schemeClr val="bg1"/>
                </a:solidFill>
                <a:latin typeface="Times New Roman" panose="02020603050405020304" pitchFamily="18" charset="0"/>
                <a:cs typeface="Times New Roman" panose="02020603050405020304" pitchFamily="18" charset="0"/>
              </a:rPr>
              <a:t>Cláusula </a:t>
            </a:r>
            <a:r>
              <a:rPr lang="pt-BR" sz="1600" b="1" dirty="0">
                <a:solidFill>
                  <a:schemeClr val="bg1"/>
                </a:solidFill>
                <a:latin typeface="Times New Roman" panose="02020603050405020304" pitchFamily="18" charset="0"/>
                <a:cs typeface="Times New Roman" panose="02020603050405020304" pitchFamily="18" charset="0"/>
              </a:rPr>
              <a:t>segunda</a:t>
            </a:r>
            <a:r>
              <a:rPr lang="pt-BR" sz="1600" dirty="0">
                <a:solidFill>
                  <a:schemeClr val="bg1"/>
                </a:solidFill>
                <a:latin typeface="Times New Roman" panose="02020603050405020304" pitchFamily="18" charset="0"/>
                <a:cs typeface="Times New Roman" panose="02020603050405020304" pitchFamily="18" charset="0"/>
              </a:rPr>
              <a:t> </a:t>
            </a:r>
            <a:endParaRPr lang="pt-BR" sz="1600" dirty="0" smtClean="0">
              <a:solidFill>
                <a:schemeClr val="bg1"/>
              </a:solidFill>
              <a:latin typeface="Times New Roman" panose="02020603050405020304" pitchFamily="18" charset="0"/>
              <a:cs typeface="Times New Roman" panose="02020603050405020304" pitchFamily="18" charset="0"/>
            </a:endParaRPr>
          </a:p>
          <a:p>
            <a:pPr algn="just"/>
            <a:endParaRPr lang="pt-BR" sz="1600" dirty="0">
              <a:solidFill>
                <a:schemeClr val="bg1"/>
              </a:solidFill>
              <a:latin typeface="Times New Roman" pitchFamily="18" charset="0"/>
              <a:cs typeface="Times New Roman" pitchFamily="18" charset="0"/>
            </a:endParaRPr>
          </a:p>
          <a:p>
            <a:pPr algn="just"/>
            <a:r>
              <a:rPr lang="pt-BR" sz="1600" dirty="0">
                <a:solidFill>
                  <a:schemeClr val="bg1"/>
                </a:solidFill>
                <a:latin typeface="Times New Roman" pitchFamily="18" charset="0"/>
                <a:cs typeface="Times New Roman" pitchFamily="18" charset="0"/>
              </a:rPr>
              <a:t>II - se prestador de serviço:</a:t>
            </a:r>
          </a:p>
          <a:p>
            <a:pPr algn="just"/>
            <a:endParaRPr lang="pt-BR" sz="1600" dirty="0" smtClean="0">
              <a:solidFill>
                <a:schemeClr val="bg1"/>
              </a:solidFill>
              <a:latin typeface="Times New Roman" panose="02020603050405020304" pitchFamily="18" charset="0"/>
              <a:cs typeface="Times New Roman" panose="02020603050405020304" pitchFamily="18" charset="0"/>
            </a:endParaRPr>
          </a:p>
          <a:p>
            <a:pPr algn="just"/>
            <a:r>
              <a:rPr lang="pt-BR" sz="1600" dirty="0" smtClean="0">
                <a:solidFill>
                  <a:schemeClr val="bg1"/>
                </a:solidFill>
                <a:latin typeface="Times New Roman" panose="02020603050405020304" pitchFamily="18" charset="0"/>
                <a:cs typeface="Times New Roman" panose="02020603050405020304" pitchFamily="18" charset="0"/>
              </a:rPr>
              <a:t>a</a:t>
            </a:r>
            <a:r>
              <a:rPr lang="pt-BR" sz="1600" dirty="0">
                <a:solidFill>
                  <a:schemeClr val="bg1"/>
                </a:solidFill>
                <a:latin typeface="Times New Roman" panose="02020603050405020304" pitchFamily="18" charset="0"/>
                <a:cs typeface="Times New Roman" panose="02020603050405020304" pitchFamily="18" charset="0"/>
              </a:rPr>
              <a:t>) utilizar a alíquota interna prevista na unidade federada de destino para calcular o ICMS total devido na prestação;</a:t>
            </a:r>
          </a:p>
          <a:p>
            <a:pPr algn="just"/>
            <a:r>
              <a:rPr lang="pt-BR" sz="1600" dirty="0">
                <a:solidFill>
                  <a:schemeClr val="bg1"/>
                </a:solidFill>
                <a:latin typeface="Times New Roman" panose="02020603050405020304" pitchFamily="18" charset="0"/>
                <a:cs typeface="Times New Roman" panose="02020603050405020304" pitchFamily="18" charset="0"/>
              </a:rPr>
              <a:t>b) utilizar a alíquota interestadual prevista para a prestação, para o cálculo do imposto devido à unidade federada de origem;</a:t>
            </a:r>
          </a:p>
          <a:p>
            <a:pPr algn="just"/>
            <a:r>
              <a:rPr lang="pt-BR" sz="1600" b="1" dirty="0">
                <a:solidFill>
                  <a:schemeClr val="bg1"/>
                </a:solidFill>
                <a:latin typeface="Times New Roman" panose="02020603050405020304" pitchFamily="18" charset="0"/>
                <a:cs typeface="Times New Roman" panose="02020603050405020304" pitchFamily="18" charset="0"/>
              </a:rPr>
              <a:t>c) recolher, para a unidade federada de destino, o imposto correspondente à diferença entre o imposto calculado na forma da alínea “a” e o calculado na forma da alínea “b</a:t>
            </a:r>
            <a:r>
              <a:rPr lang="pt-BR" sz="1600" b="1" dirty="0" smtClean="0">
                <a:solidFill>
                  <a:schemeClr val="bg1"/>
                </a:solidFill>
                <a:latin typeface="Times New Roman" panose="02020603050405020304" pitchFamily="18" charset="0"/>
                <a:cs typeface="Times New Roman" panose="02020603050405020304" pitchFamily="18" charset="0"/>
              </a:rPr>
              <a:t>”.</a:t>
            </a:r>
          </a:p>
          <a:p>
            <a:pPr algn="just"/>
            <a:endParaRPr lang="pt-BR" sz="1600" b="1" dirty="0">
              <a:solidFill>
                <a:schemeClr val="bg1"/>
              </a:solidFill>
              <a:latin typeface="Times New Roman" panose="02020603050405020304" pitchFamily="18" charset="0"/>
              <a:cs typeface="Times New Roman" panose="02020603050405020304" pitchFamily="18" charset="0"/>
            </a:endParaRPr>
          </a:p>
          <a:p>
            <a:pPr algn="just"/>
            <a:r>
              <a:rPr lang="pt-BR" sz="1600" dirty="0">
                <a:solidFill>
                  <a:schemeClr val="bg1"/>
                </a:solidFill>
                <a:latin typeface="Times New Roman" panose="02020603050405020304" pitchFamily="18" charset="0"/>
                <a:cs typeface="Times New Roman" panose="02020603050405020304" pitchFamily="18" charset="0"/>
              </a:rPr>
              <a:t>§ 3º O recolhimento de que trata a alínea “c” do inciso II do </a:t>
            </a:r>
            <a:r>
              <a:rPr lang="pt-BR" sz="1600" i="1" dirty="0">
                <a:solidFill>
                  <a:schemeClr val="bg1"/>
                </a:solidFill>
                <a:latin typeface="Times New Roman" panose="02020603050405020304" pitchFamily="18" charset="0"/>
                <a:cs typeface="Times New Roman" panose="02020603050405020304" pitchFamily="18" charset="0"/>
              </a:rPr>
              <a:t>caput</a:t>
            </a:r>
            <a:r>
              <a:rPr lang="pt-BR" sz="1600" dirty="0">
                <a:solidFill>
                  <a:schemeClr val="bg1"/>
                </a:solidFill>
                <a:latin typeface="Times New Roman" panose="02020603050405020304" pitchFamily="18" charset="0"/>
                <a:cs typeface="Times New Roman" panose="02020603050405020304" pitchFamily="18" charset="0"/>
              </a:rPr>
              <a:t> </a:t>
            </a:r>
            <a:r>
              <a:rPr lang="pt-BR" sz="1600" b="1" dirty="0">
                <a:solidFill>
                  <a:schemeClr val="bg1"/>
                </a:solidFill>
                <a:latin typeface="Times New Roman" panose="02020603050405020304" pitchFamily="18" charset="0"/>
                <a:cs typeface="Times New Roman" panose="02020603050405020304" pitchFamily="18" charset="0"/>
              </a:rPr>
              <a:t>não se aplica quando o transporte for efetuado pelo próprio remetente ou por sua conta e ordem (cláusula CIF - </a:t>
            </a:r>
            <a:r>
              <a:rPr lang="pt-BR" sz="1600" b="1" i="1" dirty="0" err="1">
                <a:solidFill>
                  <a:schemeClr val="bg1"/>
                </a:solidFill>
                <a:latin typeface="Times New Roman" panose="02020603050405020304" pitchFamily="18" charset="0"/>
                <a:cs typeface="Times New Roman" panose="02020603050405020304" pitchFamily="18" charset="0"/>
              </a:rPr>
              <a:t>Cost</a:t>
            </a:r>
            <a:r>
              <a:rPr lang="pt-BR" sz="1600" b="1" i="1" dirty="0">
                <a:solidFill>
                  <a:schemeClr val="bg1"/>
                </a:solidFill>
                <a:latin typeface="Times New Roman" panose="02020603050405020304" pitchFamily="18" charset="0"/>
                <a:cs typeface="Times New Roman" panose="02020603050405020304" pitchFamily="18" charset="0"/>
              </a:rPr>
              <a:t>, </a:t>
            </a:r>
            <a:r>
              <a:rPr lang="pt-BR" sz="1600" b="1" i="1" dirty="0" err="1">
                <a:solidFill>
                  <a:schemeClr val="bg1"/>
                </a:solidFill>
                <a:latin typeface="Times New Roman" panose="02020603050405020304" pitchFamily="18" charset="0"/>
                <a:cs typeface="Times New Roman" panose="02020603050405020304" pitchFamily="18" charset="0"/>
              </a:rPr>
              <a:t>Insurance</a:t>
            </a:r>
            <a:r>
              <a:rPr lang="pt-BR" sz="1600" b="1" i="1" dirty="0">
                <a:solidFill>
                  <a:schemeClr val="bg1"/>
                </a:solidFill>
                <a:latin typeface="Times New Roman" panose="02020603050405020304" pitchFamily="18" charset="0"/>
                <a:cs typeface="Times New Roman" panose="02020603050405020304" pitchFamily="18" charset="0"/>
              </a:rPr>
              <a:t> </a:t>
            </a:r>
            <a:r>
              <a:rPr lang="pt-BR" sz="1600" b="1" i="1" dirty="0" err="1">
                <a:solidFill>
                  <a:schemeClr val="bg1"/>
                </a:solidFill>
                <a:latin typeface="Times New Roman" panose="02020603050405020304" pitchFamily="18" charset="0"/>
                <a:cs typeface="Times New Roman" panose="02020603050405020304" pitchFamily="18" charset="0"/>
              </a:rPr>
              <a:t>and</a:t>
            </a:r>
            <a:r>
              <a:rPr lang="pt-BR" sz="1600" b="1" i="1" dirty="0">
                <a:solidFill>
                  <a:schemeClr val="bg1"/>
                </a:solidFill>
                <a:latin typeface="Times New Roman" panose="02020603050405020304" pitchFamily="18" charset="0"/>
                <a:cs typeface="Times New Roman" panose="02020603050405020304" pitchFamily="18" charset="0"/>
              </a:rPr>
              <a:t> </a:t>
            </a:r>
            <a:r>
              <a:rPr lang="pt-BR" sz="1600" b="1" i="1" dirty="0" err="1">
                <a:solidFill>
                  <a:schemeClr val="bg1"/>
                </a:solidFill>
                <a:latin typeface="Times New Roman" panose="02020603050405020304" pitchFamily="18" charset="0"/>
                <a:cs typeface="Times New Roman" panose="02020603050405020304" pitchFamily="18" charset="0"/>
              </a:rPr>
              <a:t>Freight</a:t>
            </a:r>
            <a:r>
              <a:rPr lang="pt-BR" sz="1600" b="1" dirty="0">
                <a:solidFill>
                  <a:schemeClr val="bg1"/>
                </a:solidFill>
                <a:latin typeface="Times New Roman" panose="02020603050405020304" pitchFamily="18" charset="0"/>
                <a:cs typeface="Times New Roman" panose="02020603050405020304" pitchFamily="18" charset="0"/>
              </a:rPr>
              <a:t>).</a:t>
            </a:r>
          </a:p>
        </p:txBody>
      </p:sp>
      <p:sp>
        <p:nvSpPr>
          <p:cNvPr id="2" name="Retângulo 1"/>
          <p:cNvSpPr/>
          <p:nvPr/>
        </p:nvSpPr>
        <p:spPr>
          <a:xfrm>
            <a:off x="5955105" y="934724"/>
            <a:ext cx="5800725" cy="5509200"/>
          </a:xfrm>
          <a:prstGeom prst="rect">
            <a:avLst/>
          </a:prstGeom>
        </p:spPr>
        <p:txBody>
          <a:bodyPr wrap="square">
            <a:spAutoFit/>
          </a:bodyPr>
          <a:lstStyle/>
          <a:p>
            <a:pPr algn="ctr"/>
            <a:r>
              <a:rPr lang="pt-BR" sz="1600" b="1" dirty="0">
                <a:solidFill>
                  <a:schemeClr val="bg1"/>
                </a:solidFill>
                <a:latin typeface="Times New Roman" panose="02020603050405020304" pitchFamily="18" charset="0"/>
                <a:cs typeface="Times New Roman" panose="02020603050405020304" pitchFamily="18" charset="0"/>
              </a:rPr>
              <a:t>DECRETO </a:t>
            </a:r>
            <a:r>
              <a:rPr lang="pt-BR" sz="1600" b="1" dirty="0" smtClean="0">
                <a:solidFill>
                  <a:schemeClr val="bg1"/>
                </a:solidFill>
                <a:latin typeface="Times New Roman" panose="02020603050405020304" pitchFamily="18" charset="0"/>
                <a:cs typeface="Times New Roman" panose="02020603050405020304" pitchFamily="18" charset="0"/>
              </a:rPr>
              <a:t>nº </a:t>
            </a:r>
            <a:r>
              <a:rPr lang="pt-BR" sz="1600" b="1" dirty="0">
                <a:solidFill>
                  <a:schemeClr val="bg1"/>
                </a:solidFill>
                <a:latin typeface="Times New Roman" panose="02020603050405020304" pitchFamily="18" charset="0"/>
                <a:cs typeface="Times New Roman" panose="02020603050405020304" pitchFamily="18" charset="0"/>
              </a:rPr>
              <a:t>46.930, </a:t>
            </a:r>
            <a:r>
              <a:rPr lang="pt-BR" sz="1600" b="1" dirty="0" smtClean="0">
                <a:solidFill>
                  <a:schemeClr val="bg1"/>
                </a:solidFill>
                <a:latin typeface="Times New Roman" panose="02020603050405020304" pitchFamily="18" charset="0"/>
                <a:cs typeface="Times New Roman" panose="02020603050405020304" pitchFamily="18" charset="0"/>
              </a:rPr>
              <a:t>30/12/2015</a:t>
            </a:r>
            <a:endParaRPr lang="pt-BR" sz="1600" dirty="0">
              <a:solidFill>
                <a:schemeClr val="bg1"/>
              </a:solidFill>
              <a:latin typeface="Times New Roman" panose="02020603050405020304" pitchFamily="18" charset="0"/>
              <a:cs typeface="Times New Roman" panose="02020603050405020304" pitchFamily="18" charset="0"/>
            </a:endParaRPr>
          </a:p>
          <a:p>
            <a:pPr algn="just"/>
            <a:r>
              <a:rPr lang="pt-BR" sz="1600" dirty="0">
                <a:solidFill>
                  <a:schemeClr val="bg1"/>
                </a:solidFill>
                <a:latin typeface="Times New Roman" panose="02020603050405020304" pitchFamily="18" charset="0"/>
                <a:cs typeface="Times New Roman" panose="02020603050405020304" pitchFamily="18" charset="0"/>
              </a:rPr>
              <a:t>Art. </a:t>
            </a:r>
            <a:r>
              <a:rPr lang="pt-BR" sz="1600" dirty="0" smtClean="0">
                <a:solidFill>
                  <a:schemeClr val="bg1"/>
                </a:solidFill>
                <a:latin typeface="Times New Roman" panose="02020603050405020304" pitchFamily="18" charset="0"/>
                <a:cs typeface="Times New Roman" panose="02020603050405020304" pitchFamily="18" charset="0"/>
              </a:rPr>
              <a:t>1º, Inciso </a:t>
            </a:r>
            <a:r>
              <a:rPr lang="pt-BR" sz="1600" b="1" dirty="0">
                <a:solidFill>
                  <a:schemeClr val="bg1"/>
                </a:solidFill>
                <a:latin typeface="Times New Roman" panose="02020603050405020304" pitchFamily="18" charset="0"/>
                <a:cs typeface="Times New Roman" panose="02020603050405020304" pitchFamily="18" charset="0"/>
              </a:rPr>
              <a:t>XIII</a:t>
            </a:r>
            <a:r>
              <a:rPr lang="pt-BR" sz="1600" dirty="0">
                <a:solidFill>
                  <a:schemeClr val="bg1"/>
                </a:solidFill>
                <a:latin typeface="Times New Roman" panose="02020603050405020304" pitchFamily="18" charset="0"/>
                <a:cs typeface="Times New Roman" panose="02020603050405020304" pitchFamily="18" charset="0"/>
              </a:rPr>
              <a:t> - </a:t>
            </a:r>
            <a:r>
              <a:rPr lang="pt-BR" sz="1600" dirty="0" smtClean="0">
                <a:solidFill>
                  <a:schemeClr val="bg1"/>
                </a:solidFill>
                <a:latin typeface="Times New Roman" panose="02020603050405020304" pitchFamily="18" charset="0"/>
                <a:cs typeface="Times New Roman" panose="02020603050405020304" pitchFamily="18" charset="0"/>
              </a:rPr>
              <a:t>P</a:t>
            </a:r>
            <a:r>
              <a:rPr lang="pt-BR" sz="1600" b="1" dirty="0" smtClean="0">
                <a:solidFill>
                  <a:schemeClr val="bg1"/>
                </a:solidFill>
                <a:latin typeface="Times New Roman" panose="02020603050405020304" pitchFamily="18" charset="0"/>
                <a:cs typeface="Times New Roman" panose="02020603050405020304" pitchFamily="18" charset="0"/>
              </a:rPr>
              <a:t>restação </a:t>
            </a:r>
            <a:r>
              <a:rPr lang="pt-BR" sz="1600" b="1" dirty="0">
                <a:solidFill>
                  <a:schemeClr val="bg1"/>
                </a:solidFill>
                <a:latin typeface="Times New Roman" panose="02020603050405020304" pitchFamily="18" charset="0"/>
                <a:cs typeface="Times New Roman" panose="02020603050405020304" pitchFamily="18" charset="0"/>
              </a:rPr>
              <a:t>interestadual de serviço destinada a este Estado, tomada por consumidor final não contribuinte do </a:t>
            </a:r>
            <a:r>
              <a:rPr lang="pt-BR" sz="1600" b="1" dirty="0" smtClean="0">
                <a:solidFill>
                  <a:schemeClr val="bg1"/>
                </a:solidFill>
                <a:latin typeface="Times New Roman" panose="02020603050405020304" pitchFamily="18" charset="0"/>
                <a:cs typeface="Times New Roman" panose="02020603050405020304" pitchFamily="18" charset="0"/>
              </a:rPr>
              <a:t>imposto</a:t>
            </a:r>
          </a:p>
          <a:p>
            <a:pPr algn="just"/>
            <a:endParaRPr lang="pt-BR" sz="1600" b="1" dirty="0">
              <a:solidFill>
                <a:schemeClr val="bg1"/>
              </a:solidFill>
              <a:latin typeface="Times New Roman" panose="02020603050405020304" pitchFamily="18" charset="0"/>
              <a:cs typeface="Times New Roman" panose="02020603050405020304" pitchFamily="18" charset="0"/>
            </a:endParaRPr>
          </a:p>
          <a:p>
            <a:pPr algn="just"/>
            <a:r>
              <a:rPr lang="pt-BR" sz="1600" dirty="0" smtClean="0">
                <a:solidFill>
                  <a:schemeClr val="bg1"/>
                </a:solidFill>
                <a:latin typeface="Times New Roman" panose="02020603050405020304" pitchFamily="18" charset="0"/>
                <a:cs typeface="Times New Roman" panose="02020603050405020304" pitchFamily="18" charset="0"/>
              </a:rPr>
              <a:t>Art</a:t>
            </a:r>
            <a:r>
              <a:rPr lang="pt-BR" sz="1600" dirty="0">
                <a:solidFill>
                  <a:schemeClr val="bg1"/>
                </a:solidFill>
                <a:latin typeface="Times New Roman" panose="02020603050405020304" pitchFamily="18" charset="0"/>
                <a:cs typeface="Times New Roman" panose="02020603050405020304" pitchFamily="18" charset="0"/>
              </a:rPr>
              <a:t>. 43, § 8º Para cálculo da parcela do imposto correspondente à diferença entre a alíquota interna e a alíquota interestadual, devida a este Estado, será observado o seguinte</a:t>
            </a:r>
            <a:r>
              <a:rPr lang="pt-BR" sz="1600" dirty="0" smtClean="0">
                <a:solidFill>
                  <a:schemeClr val="bg1"/>
                </a:solidFill>
                <a:latin typeface="Times New Roman" panose="02020603050405020304" pitchFamily="18" charset="0"/>
                <a:cs typeface="Times New Roman" panose="02020603050405020304" pitchFamily="18" charset="0"/>
              </a:rPr>
              <a:t>:</a:t>
            </a:r>
          </a:p>
          <a:p>
            <a:pPr algn="just"/>
            <a:endParaRPr lang="pt-BR" sz="1600" dirty="0">
              <a:solidFill>
                <a:schemeClr val="bg1"/>
              </a:solidFill>
              <a:latin typeface="Times New Roman" panose="02020603050405020304" pitchFamily="18" charset="0"/>
              <a:cs typeface="Times New Roman" panose="02020603050405020304" pitchFamily="18" charset="0"/>
            </a:endParaRPr>
          </a:p>
          <a:p>
            <a:pPr algn="just"/>
            <a:r>
              <a:rPr lang="pt-BR" sz="1600" dirty="0">
                <a:solidFill>
                  <a:schemeClr val="bg1"/>
                </a:solidFill>
                <a:latin typeface="Times New Roman" panose="02020603050405020304" pitchFamily="18" charset="0"/>
                <a:cs typeface="Times New Roman" panose="02020603050405020304" pitchFamily="18" charset="0"/>
              </a:rPr>
              <a:t>II - nas hipóteses dos </a:t>
            </a:r>
            <a:r>
              <a:rPr lang="pt-BR" sz="1600" b="1" dirty="0">
                <a:solidFill>
                  <a:schemeClr val="bg1"/>
                </a:solidFill>
                <a:latin typeface="Times New Roman" panose="02020603050405020304" pitchFamily="18" charset="0"/>
                <a:cs typeface="Times New Roman" panose="02020603050405020304" pitchFamily="18" charset="0"/>
              </a:rPr>
              <a:t>incisos</a:t>
            </a:r>
            <a:r>
              <a:rPr lang="pt-BR" sz="1600" dirty="0">
                <a:solidFill>
                  <a:schemeClr val="bg1"/>
                </a:solidFill>
                <a:latin typeface="Times New Roman" panose="02020603050405020304" pitchFamily="18" charset="0"/>
                <a:cs typeface="Times New Roman" panose="02020603050405020304" pitchFamily="18" charset="0"/>
              </a:rPr>
              <a:t> XII e </a:t>
            </a:r>
            <a:r>
              <a:rPr lang="pt-BR" sz="1600" b="1" dirty="0">
                <a:solidFill>
                  <a:schemeClr val="bg1"/>
                </a:solidFill>
                <a:latin typeface="Times New Roman" panose="02020603050405020304" pitchFamily="18" charset="0"/>
                <a:cs typeface="Times New Roman" panose="02020603050405020304" pitchFamily="18" charset="0"/>
              </a:rPr>
              <a:t>XIII</a:t>
            </a:r>
            <a:r>
              <a:rPr lang="pt-BR" sz="1600" dirty="0">
                <a:solidFill>
                  <a:schemeClr val="bg1"/>
                </a:solidFill>
                <a:latin typeface="Times New Roman" panose="02020603050405020304" pitchFamily="18" charset="0"/>
                <a:cs typeface="Times New Roman" panose="02020603050405020304" pitchFamily="18" charset="0"/>
              </a:rPr>
              <a:t> do caput do art. 1º deste Regulamento:</a:t>
            </a:r>
          </a:p>
          <a:p>
            <a:pPr algn="just"/>
            <a:r>
              <a:rPr lang="pt-BR" sz="1600" dirty="0">
                <a:solidFill>
                  <a:schemeClr val="bg1"/>
                </a:solidFill>
                <a:latin typeface="Times New Roman" panose="02020603050405020304" pitchFamily="18" charset="0"/>
                <a:cs typeface="Times New Roman" panose="02020603050405020304" pitchFamily="18" charset="0"/>
              </a:rPr>
              <a:t>a) para fins do disposto no art. 49 deste Regulamento, </a:t>
            </a:r>
            <a:r>
              <a:rPr lang="pt-BR" sz="1600" b="1" dirty="0">
                <a:solidFill>
                  <a:schemeClr val="bg1"/>
                </a:solidFill>
                <a:latin typeface="Times New Roman" panose="02020603050405020304" pitchFamily="18" charset="0"/>
                <a:cs typeface="Times New Roman" panose="02020603050405020304" pitchFamily="18" charset="0"/>
              </a:rPr>
              <a:t>ao valor da operação ou prestação será incluído o valor do imposto considerando a alíquota interna a consumidor final estabelecida neste Estado para a mercadoria ou serviço</a:t>
            </a:r>
            <a:r>
              <a:rPr lang="pt-BR" sz="1600" dirty="0">
                <a:solidFill>
                  <a:schemeClr val="bg1"/>
                </a:solidFill>
                <a:latin typeface="Times New Roman" panose="02020603050405020304" pitchFamily="18" charset="0"/>
                <a:cs typeface="Times New Roman" panose="02020603050405020304" pitchFamily="18" charset="0"/>
              </a:rPr>
              <a:t>;</a:t>
            </a:r>
          </a:p>
          <a:p>
            <a:pPr algn="just"/>
            <a:r>
              <a:rPr lang="pt-BR" sz="1600" dirty="0">
                <a:solidFill>
                  <a:schemeClr val="bg1"/>
                </a:solidFill>
                <a:latin typeface="Times New Roman" panose="02020603050405020304" pitchFamily="18" charset="0"/>
                <a:cs typeface="Times New Roman" panose="02020603050405020304" pitchFamily="18" charset="0"/>
              </a:rPr>
              <a:t>b) sobre o valor obtido na forma da alínea “a”, será aplicada a alíquota interestadual;</a:t>
            </a:r>
          </a:p>
          <a:p>
            <a:pPr algn="just"/>
            <a:r>
              <a:rPr lang="pt-BR" sz="1600" dirty="0">
                <a:solidFill>
                  <a:schemeClr val="bg1"/>
                </a:solidFill>
                <a:latin typeface="Times New Roman" panose="02020603050405020304" pitchFamily="18" charset="0"/>
                <a:cs typeface="Times New Roman" panose="02020603050405020304" pitchFamily="18" charset="0"/>
              </a:rPr>
              <a:t>c) sobre o valor obtido na forma da alínea “a”, será aplicada a alíquota interna estabelecida para a operação ou prestação a consumidor final neste Estado;</a:t>
            </a:r>
          </a:p>
          <a:p>
            <a:pPr algn="just"/>
            <a:r>
              <a:rPr lang="pt-BR" sz="1600" dirty="0">
                <a:solidFill>
                  <a:schemeClr val="bg1"/>
                </a:solidFill>
                <a:latin typeface="Times New Roman" panose="02020603050405020304" pitchFamily="18" charset="0"/>
                <a:cs typeface="Times New Roman" panose="02020603050405020304" pitchFamily="18" charset="0"/>
              </a:rPr>
              <a:t>d) o imposto devido corresponderá à diferença positiva entre os valores obtidos na forma das alíneas “c” e “b</a:t>
            </a:r>
            <a:r>
              <a:rPr lang="pt-BR" sz="1600" dirty="0" smtClean="0">
                <a:solidFill>
                  <a:schemeClr val="bg1"/>
                </a:solidFill>
                <a:latin typeface="Times New Roman" panose="02020603050405020304" pitchFamily="18" charset="0"/>
                <a:cs typeface="Times New Roman" panose="02020603050405020304" pitchFamily="18" charset="0"/>
              </a:rPr>
              <a:t>”.</a:t>
            </a:r>
            <a:endParaRPr lang="pt-BR" b="1" dirty="0"/>
          </a:p>
        </p:txBody>
      </p:sp>
      <p:sp>
        <p:nvSpPr>
          <p:cNvPr id="3" name="CaixaDeTexto 2"/>
          <p:cNvSpPr txBox="1"/>
          <p:nvPr/>
        </p:nvSpPr>
        <p:spPr>
          <a:xfrm>
            <a:off x="8980076" y="6467674"/>
            <a:ext cx="2731324" cy="338554"/>
          </a:xfrm>
          <a:prstGeom prst="rect">
            <a:avLst/>
          </a:prstGeom>
          <a:noFill/>
        </p:spPr>
        <p:txBody>
          <a:bodyPr wrap="square" rtlCol="0">
            <a:spAutoFit/>
          </a:bodyPr>
          <a:lstStyle/>
          <a:p>
            <a:r>
              <a:rPr lang="pt-BR" sz="1600" b="1" dirty="0" smtClean="0">
                <a:solidFill>
                  <a:srgbClr val="FF0000"/>
                </a:solidFill>
                <a:latin typeface="Times New Roman" panose="02020603050405020304" pitchFamily="18" charset="0"/>
                <a:cs typeface="Times New Roman" panose="02020603050405020304" pitchFamily="18" charset="0"/>
              </a:rPr>
              <a:t>CÁLCULO POR DENTRO</a:t>
            </a:r>
            <a:endParaRPr lang="pt-BR" sz="1600" b="1" dirty="0">
              <a:solidFill>
                <a:srgbClr val="FF0000"/>
              </a:solidFill>
              <a:latin typeface="Times New Roman" panose="02020603050405020304" pitchFamily="18" charset="0"/>
              <a:cs typeface="Times New Roman" panose="02020603050405020304" pitchFamily="18" charset="0"/>
            </a:endParaRPr>
          </a:p>
        </p:txBody>
      </p:sp>
      <p:cxnSp>
        <p:nvCxnSpPr>
          <p:cNvPr id="7" name="Conector de seta reta 6"/>
          <p:cNvCxnSpPr/>
          <p:nvPr/>
        </p:nvCxnSpPr>
        <p:spPr>
          <a:xfrm>
            <a:off x="10641013" y="4512623"/>
            <a:ext cx="0" cy="20183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753090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391886" y="447991"/>
            <a:ext cx="6765197" cy="389379"/>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solidFill>
                  <a:schemeClr val="tx1"/>
                </a:solidFill>
                <a:latin typeface="Times New Roman" pitchFamily="18" charset="0"/>
                <a:cs typeface="Times New Roman" pitchFamily="18" charset="0"/>
              </a:rPr>
              <a:t>Incidência do DIFAL nas Prestações de Serviço de Transporte</a:t>
            </a:r>
            <a:endParaRPr lang="pt-BR" b="1" dirty="0">
              <a:solidFill>
                <a:schemeClr val="tx1"/>
              </a:solidFill>
              <a:latin typeface="Times New Roman" pitchFamily="18" charset="0"/>
              <a:cs typeface="Times New Roman" pitchFamily="18" charset="0"/>
            </a:endParaRPr>
          </a:p>
        </p:txBody>
      </p:sp>
      <p:sp>
        <p:nvSpPr>
          <p:cNvPr id="10" name="Retângulo 9"/>
          <p:cNvSpPr/>
          <p:nvPr/>
        </p:nvSpPr>
        <p:spPr>
          <a:xfrm>
            <a:off x="391886" y="978799"/>
            <a:ext cx="5652654" cy="2862322"/>
          </a:xfrm>
          <a:prstGeom prst="rect">
            <a:avLst/>
          </a:prstGeom>
        </p:spPr>
        <p:txBody>
          <a:bodyPr wrap="square">
            <a:spAutoFit/>
          </a:bodyPr>
          <a:lstStyle/>
          <a:p>
            <a:pPr algn="just"/>
            <a:r>
              <a:rPr lang="pt-BR" sz="2000" b="1" dirty="0" smtClean="0"/>
              <a:t>             </a:t>
            </a:r>
            <a:r>
              <a:rPr lang="pt-BR" sz="1600" b="1" dirty="0" smtClean="0">
                <a:solidFill>
                  <a:schemeClr val="bg1"/>
                </a:solidFill>
                <a:latin typeface="Times New Roman" panose="02020603050405020304" pitchFamily="18" charset="0"/>
                <a:cs typeface="Times New Roman" panose="02020603050405020304" pitchFamily="18" charset="0"/>
              </a:rPr>
              <a:t>OT DOLT/SUTRI n° 002/2016</a:t>
            </a:r>
          </a:p>
          <a:p>
            <a:pPr algn="just"/>
            <a:r>
              <a:rPr lang="pt-BR" sz="1600" b="1" dirty="0" smtClean="0">
                <a:solidFill>
                  <a:schemeClr val="bg1"/>
                </a:solidFill>
                <a:latin typeface="Times New Roman" panose="02020603050405020304" pitchFamily="18" charset="0"/>
                <a:cs typeface="Times New Roman" panose="02020603050405020304" pitchFamily="18" charset="0"/>
              </a:rPr>
              <a:t>1.3.4</a:t>
            </a:r>
            <a:r>
              <a:rPr lang="pt-BR" sz="1600" b="1" dirty="0">
                <a:solidFill>
                  <a:schemeClr val="bg1"/>
                </a:solidFill>
                <a:latin typeface="Times New Roman" panose="02020603050405020304" pitchFamily="18" charset="0"/>
                <a:cs typeface="Times New Roman" panose="02020603050405020304" pitchFamily="18" charset="0"/>
              </a:rPr>
              <a:t>. Prestações de serviço destinadas a este Estado, tomadas </a:t>
            </a:r>
            <a:r>
              <a:rPr lang="pt-BR" sz="1600" b="1" dirty="0" smtClean="0">
                <a:solidFill>
                  <a:schemeClr val="bg1"/>
                </a:solidFill>
                <a:latin typeface="Times New Roman" panose="02020603050405020304" pitchFamily="18" charset="0"/>
                <a:cs typeface="Times New Roman" panose="02020603050405020304" pitchFamily="18" charset="0"/>
              </a:rPr>
              <a:t>por consumidor </a:t>
            </a:r>
            <a:r>
              <a:rPr lang="pt-BR" sz="1600" b="1" dirty="0">
                <a:solidFill>
                  <a:schemeClr val="bg1"/>
                </a:solidFill>
                <a:latin typeface="Times New Roman" panose="02020603050405020304" pitchFamily="18" charset="0"/>
                <a:cs typeface="Times New Roman" panose="02020603050405020304" pitchFamily="18" charset="0"/>
              </a:rPr>
              <a:t>final, </a:t>
            </a:r>
            <a:r>
              <a:rPr lang="pt-BR" sz="1600" b="1" dirty="0" smtClean="0">
                <a:solidFill>
                  <a:schemeClr val="bg1"/>
                </a:solidFill>
                <a:latin typeface="Times New Roman" panose="02020603050405020304" pitchFamily="18" charset="0"/>
                <a:cs typeface="Times New Roman" panose="02020603050405020304" pitchFamily="18" charset="0"/>
              </a:rPr>
              <a:t>“contribuinte </a:t>
            </a:r>
            <a:r>
              <a:rPr lang="pt-BR" sz="1600" b="1" dirty="0">
                <a:solidFill>
                  <a:schemeClr val="bg1"/>
                </a:solidFill>
                <a:latin typeface="Times New Roman" panose="02020603050405020304" pitchFamily="18" charset="0"/>
                <a:cs typeface="Times New Roman" panose="02020603050405020304" pitchFamily="18" charset="0"/>
              </a:rPr>
              <a:t>do </a:t>
            </a:r>
            <a:r>
              <a:rPr lang="pt-BR" sz="1600" b="1" dirty="0" smtClean="0">
                <a:solidFill>
                  <a:schemeClr val="bg1"/>
                </a:solidFill>
                <a:latin typeface="Times New Roman" panose="02020603050405020304" pitchFamily="18" charset="0"/>
                <a:cs typeface="Times New Roman" panose="02020603050405020304" pitchFamily="18" charset="0"/>
              </a:rPr>
              <a:t>ICMS”</a:t>
            </a:r>
          </a:p>
          <a:p>
            <a:pPr algn="just"/>
            <a:endParaRPr lang="pt-BR" sz="1600" b="1" dirty="0" smtClean="0">
              <a:solidFill>
                <a:schemeClr val="bg1"/>
              </a:solidFill>
              <a:latin typeface="Times New Roman" panose="02020603050405020304" pitchFamily="18" charset="0"/>
              <a:cs typeface="Times New Roman" panose="02020603050405020304" pitchFamily="18" charset="0"/>
            </a:endParaRPr>
          </a:p>
          <a:p>
            <a:pPr algn="just"/>
            <a:r>
              <a:rPr lang="pt-BR" sz="1600" dirty="0" smtClean="0">
                <a:solidFill>
                  <a:schemeClr val="bg1"/>
                </a:solidFill>
                <a:latin typeface="Times New Roman" pitchFamily="18" charset="0"/>
                <a:cs typeface="Times New Roman" pitchFamily="18" charset="0"/>
              </a:rPr>
              <a:t>Nas prestações interestaduais de serviço destinadas a este Estado, tomadas por consumidor final contribuinte do imposto, o cálculo do ICMS correspondente à diferença entre a alíquota interna estabelecida para o serviço em Minas Gerais e a alíquota interestadual consiste na aplicação do percentual relativo à diferença entre estas alíquotas sobre a mesma base de cálculo em que incidiu o imposto devido à origem.  </a:t>
            </a:r>
            <a:endParaRPr lang="pt-BR" sz="1600" dirty="0">
              <a:solidFill>
                <a:schemeClr val="bg1"/>
              </a:solidFill>
              <a:latin typeface="Times New Roman" pitchFamily="18" charset="0"/>
              <a:cs typeface="Times New Roman" pitchFamily="18" charset="0"/>
            </a:endParaRPr>
          </a:p>
        </p:txBody>
      </p:sp>
      <p:pic>
        <p:nvPicPr>
          <p:cNvPr id="5121" name="Picture 1"/>
          <p:cNvPicPr>
            <a:picLocks noChangeAspect="1" noChangeArrowheads="1"/>
          </p:cNvPicPr>
          <p:nvPr/>
        </p:nvPicPr>
        <p:blipFill>
          <a:blip r:embed="rId3"/>
          <a:srcRect/>
          <a:stretch>
            <a:fillRect/>
          </a:stretch>
        </p:blipFill>
        <p:spPr bwMode="auto">
          <a:xfrm>
            <a:off x="510640" y="4208074"/>
            <a:ext cx="5533900" cy="1765730"/>
          </a:xfrm>
          <a:prstGeom prst="rect">
            <a:avLst/>
          </a:prstGeom>
          <a:noFill/>
          <a:ln w="9525">
            <a:noFill/>
            <a:miter lim="800000"/>
            <a:headEnd/>
            <a:tailEnd/>
          </a:ln>
        </p:spPr>
      </p:pic>
      <p:sp>
        <p:nvSpPr>
          <p:cNvPr id="12" name="Retângulo 11"/>
          <p:cNvSpPr/>
          <p:nvPr/>
        </p:nvSpPr>
        <p:spPr>
          <a:xfrm>
            <a:off x="6378668" y="978799"/>
            <a:ext cx="5222782" cy="5262979"/>
          </a:xfrm>
          <a:prstGeom prst="rect">
            <a:avLst/>
          </a:prstGeom>
        </p:spPr>
        <p:txBody>
          <a:bodyPr wrap="square">
            <a:spAutoFit/>
          </a:bodyPr>
          <a:lstStyle/>
          <a:p>
            <a:pPr algn="just"/>
            <a:r>
              <a:rPr lang="pt-BR" sz="1600" b="1" dirty="0">
                <a:solidFill>
                  <a:srgbClr val="FF0000"/>
                </a:solidFill>
                <a:latin typeface="Times New Roman" panose="02020603050405020304" pitchFamily="18" charset="0"/>
                <a:cs typeface="Times New Roman" panose="02020603050405020304" pitchFamily="18" charset="0"/>
              </a:rPr>
              <a:t>A</a:t>
            </a:r>
            <a:r>
              <a:rPr lang="pt-BR" sz="1600" b="1" dirty="0" smtClean="0">
                <a:solidFill>
                  <a:srgbClr val="FF0000"/>
                </a:solidFill>
                <a:latin typeface="Times New Roman" panose="02020603050405020304" pitchFamily="18" charset="0"/>
                <a:cs typeface="Times New Roman" panose="02020603050405020304" pitchFamily="18" charset="0"/>
              </a:rPr>
              <a:t>usência de Regulamentação desta disposição:</a:t>
            </a:r>
          </a:p>
          <a:p>
            <a:pPr algn="just"/>
            <a:endParaRPr lang="pt-BR" sz="1600" b="1" dirty="0" smtClean="0">
              <a:solidFill>
                <a:schemeClr val="bg1"/>
              </a:solidFill>
              <a:latin typeface="Times New Roman" pitchFamily="18" charset="0"/>
              <a:cs typeface="Times New Roman" pitchFamily="18" charset="0"/>
            </a:endParaRPr>
          </a:p>
          <a:p>
            <a:pPr algn="just"/>
            <a:r>
              <a:rPr lang="pt-BR" sz="1600" b="1" dirty="0">
                <a:solidFill>
                  <a:schemeClr val="bg1"/>
                </a:solidFill>
                <a:latin typeface="Times New Roman" panose="02020603050405020304" pitchFamily="18" charset="0"/>
                <a:cs typeface="Times New Roman" panose="02020603050405020304" pitchFamily="18" charset="0"/>
              </a:rPr>
              <a:t>CONVÊNIO ICMS 93, </a:t>
            </a:r>
            <a:r>
              <a:rPr lang="pt-BR" sz="1600" b="1" dirty="0" smtClean="0">
                <a:solidFill>
                  <a:schemeClr val="bg1"/>
                </a:solidFill>
                <a:latin typeface="Times New Roman" panose="02020603050405020304" pitchFamily="18" charset="0"/>
                <a:cs typeface="Times New Roman" panose="02020603050405020304" pitchFamily="18" charset="0"/>
              </a:rPr>
              <a:t>17/09/2015</a:t>
            </a:r>
          </a:p>
          <a:p>
            <a:pPr algn="just"/>
            <a:endParaRPr lang="pt-BR" sz="1600" b="1" dirty="0" smtClean="0">
              <a:solidFill>
                <a:schemeClr val="bg1"/>
              </a:solidFill>
              <a:latin typeface="Times New Roman" panose="02020603050405020304" pitchFamily="18" charset="0"/>
              <a:cs typeface="Times New Roman" panose="02020603050405020304" pitchFamily="18" charset="0"/>
            </a:endParaRPr>
          </a:p>
          <a:p>
            <a:pPr algn="just"/>
            <a:r>
              <a:rPr lang="pt-BR" sz="1600" dirty="0">
                <a:solidFill>
                  <a:schemeClr val="bg1"/>
                </a:solidFill>
                <a:latin typeface="Times New Roman" panose="02020603050405020304" pitchFamily="18" charset="0"/>
                <a:cs typeface="Times New Roman" panose="02020603050405020304" pitchFamily="18" charset="0"/>
              </a:rPr>
              <a:t>Dispõe sobre os procedimentos a serem observados nas operações e prestações que destinem bens e </a:t>
            </a:r>
            <a:r>
              <a:rPr lang="pt-BR" sz="1600" b="1" dirty="0">
                <a:solidFill>
                  <a:schemeClr val="bg1"/>
                </a:solidFill>
                <a:latin typeface="Times New Roman" panose="02020603050405020304" pitchFamily="18" charset="0"/>
                <a:cs typeface="Times New Roman" panose="02020603050405020304" pitchFamily="18" charset="0"/>
              </a:rPr>
              <a:t>serviços a consumidor final não contribuinte do ICMS</a:t>
            </a:r>
            <a:r>
              <a:rPr lang="pt-BR" sz="1600" dirty="0">
                <a:solidFill>
                  <a:schemeClr val="bg1"/>
                </a:solidFill>
                <a:latin typeface="Times New Roman" panose="02020603050405020304" pitchFamily="18" charset="0"/>
                <a:cs typeface="Times New Roman" panose="02020603050405020304" pitchFamily="18" charset="0"/>
              </a:rPr>
              <a:t>, localizado em outra unidade federada.</a:t>
            </a:r>
          </a:p>
          <a:p>
            <a:pPr algn="just"/>
            <a:endParaRPr lang="pt-BR" sz="1600" dirty="0" smtClean="0">
              <a:solidFill>
                <a:schemeClr val="bg1"/>
              </a:solidFill>
              <a:latin typeface="Times New Roman" panose="02020603050405020304" pitchFamily="18" charset="0"/>
              <a:cs typeface="Times New Roman" pitchFamily="18" charset="0"/>
            </a:endParaRPr>
          </a:p>
          <a:p>
            <a:pPr algn="just"/>
            <a:r>
              <a:rPr lang="pt-BR" sz="1600" b="1" dirty="0">
                <a:solidFill>
                  <a:schemeClr val="bg1"/>
                </a:solidFill>
                <a:latin typeface="Times New Roman" panose="02020603050405020304" pitchFamily="18" charset="0"/>
                <a:cs typeface="Times New Roman" panose="02020603050405020304" pitchFamily="18" charset="0"/>
              </a:rPr>
              <a:t>DECRETO Nº 46.930, DE 30 DE DEZEMBRO DE </a:t>
            </a:r>
            <a:r>
              <a:rPr lang="pt-BR" sz="1600" b="1" dirty="0" smtClean="0">
                <a:solidFill>
                  <a:schemeClr val="bg1"/>
                </a:solidFill>
                <a:latin typeface="Times New Roman" panose="02020603050405020304" pitchFamily="18" charset="0"/>
                <a:cs typeface="Times New Roman" panose="02020603050405020304" pitchFamily="18" charset="0"/>
              </a:rPr>
              <a:t>2015</a:t>
            </a:r>
          </a:p>
          <a:p>
            <a:pPr algn="just"/>
            <a:endParaRPr lang="pt-BR" sz="1600" b="1" dirty="0">
              <a:solidFill>
                <a:schemeClr val="bg1"/>
              </a:solidFill>
              <a:latin typeface="Times New Roman" panose="02020603050405020304" pitchFamily="18" charset="0"/>
              <a:cs typeface="Times New Roman" panose="02020603050405020304" pitchFamily="18" charset="0"/>
            </a:endParaRPr>
          </a:p>
          <a:p>
            <a:pPr algn="just"/>
            <a:r>
              <a:rPr lang="pt-BR" sz="1600" dirty="0">
                <a:solidFill>
                  <a:schemeClr val="bg1"/>
                </a:solidFill>
                <a:latin typeface="Times New Roman" panose="02020603050405020304" pitchFamily="18" charset="0"/>
                <a:cs typeface="Times New Roman" panose="02020603050405020304" pitchFamily="18" charset="0"/>
              </a:rPr>
              <a:t>Art. </a:t>
            </a:r>
            <a:r>
              <a:rPr lang="pt-BR" sz="1600" dirty="0" smtClean="0">
                <a:solidFill>
                  <a:schemeClr val="bg1"/>
                </a:solidFill>
                <a:latin typeface="Times New Roman" panose="02020603050405020304" pitchFamily="18" charset="0"/>
                <a:cs typeface="Times New Roman" panose="02020603050405020304" pitchFamily="18" charset="0"/>
              </a:rPr>
              <a:t>1º, Inciso XIII - a </a:t>
            </a:r>
            <a:r>
              <a:rPr lang="pt-BR" sz="1600" dirty="0">
                <a:solidFill>
                  <a:schemeClr val="bg1"/>
                </a:solidFill>
                <a:latin typeface="Times New Roman" panose="02020603050405020304" pitchFamily="18" charset="0"/>
                <a:cs typeface="Times New Roman" panose="02020603050405020304" pitchFamily="18" charset="0"/>
              </a:rPr>
              <a:t>prestação interestadual de serviço destinada a este Estado, </a:t>
            </a:r>
            <a:r>
              <a:rPr lang="pt-BR" sz="1600" b="1" dirty="0">
                <a:solidFill>
                  <a:schemeClr val="bg1"/>
                </a:solidFill>
                <a:latin typeface="Times New Roman" panose="02020603050405020304" pitchFamily="18" charset="0"/>
                <a:cs typeface="Times New Roman" panose="02020603050405020304" pitchFamily="18" charset="0"/>
              </a:rPr>
              <a:t>tomada por consumidor final não contribuinte do imposto</a:t>
            </a:r>
            <a:r>
              <a:rPr lang="pt-BR" sz="1600" dirty="0">
                <a:solidFill>
                  <a:schemeClr val="bg1"/>
                </a:solidFill>
                <a:latin typeface="Times New Roman" panose="02020603050405020304" pitchFamily="18" charset="0"/>
                <a:cs typeface="Times New Roman" panose="02020603050405020304" pitchFamily="18" charset="0"/>
              </a:rPr>
              <a:t>, relativamente à parcela do imposto correspondente à diferença entre a alíquota interna estabelecida para a prestação do serviço neste Estado e a alíquota interestadual.” </a:t>
            </a:r>
            <a:endParaRPr lang="pt-BR" sz="1600" dirty="0" smtClean="0">
              <a:solidFill>
                <a:schemeClr val="bg1"/>
              </a:solidFill>
              <a:latin typeface="Times New Roman" panose="02020603050405020304" pitchFamily="18" charset="0"/>
              <a:cs typeface="Times New Roman" panose="02020603050405020304" pitchFamily="18" charset="0"/>
            </a:endParaRPr>
          </a:p>
          <a:p>
            <a:pPr algn="just"/>
            <a:endParaRPr lang="pt-BR" sz="1600" dirty="0">
              <a:solidFill>
                <a:schemeClr val="bg1"/>
              </a:solidFill>
              <a:latin typeface="Times New Roman" panose="02020603050405020304" pitchFamily="18" charset="0"/>
              <a:cs typeface="Times New Roman" panose="02020603050405020304" pitchFamily="18" charset="0"/>
            </a:endParaRPr>
          </a:p>
          <a:p>
            <a:pPr algn="just"/>
            <a:endParaRPr lang="pt-BR" sz="1600" dirty="0" smtClean="0">
              <a:solidFill>
                <a:schemeClr val="bg1"/>
              </a:solidFill>
              <a:latin typeface="Times New Roman" panose="02020603050405020304" pitchFamily="18" charset="0"/>
              <a:cs typeface="Times New Roman" panose="02020603050405020304" pitchFamily="18" charset="0"/>
            </a:endParaRPr>
          </a:p>
          <a:p>
            <a:pPr algn="ctr"/>
            <a:r>
              <a:rPr lang="pt-BR" sz="1600" b="1" dirty="0" smtClean="0">
                <a:solidFill>
                  <a:srgbClr val="FF0000"/>
                </a:solidFill>
                <a:latin typeface="Times New Roman" panose="02020603050405020304" pitchFamily="18" charset="0"/>
                <a:cs typeface="Times New Roman" panose="02020603050405020304" pitchFamily="18" charset="0"/>
              </a:rPr>
              <a:t>RECOMENDÁVEL FORMALIZAÇÃO DE CONSULTA DE CONTRIBUINTES</a:t>
            </a:r>
            <a:endParaRPr lang="pt-BR" sz="1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906355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750889" y="409094"/>
            <a:ext cx="6343907" cy="399459"/>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solidFill>
                  <a:schemeClr val="tx1"/>
                </a:solidFill>
                <a:latin typeface="Times New Roman" pitchFamily="18" charset="0"/>
                <a:cs typeface="Times New Roman" pitchFamily="18" charset="0"/>
              </a:rPr>
              <a:t>Incidência do DIFAL na prestação de Serviço de Transporte</a:t>
            </a:r>
            <a:endParaRPr lang="pt-BR" b="1" dirty="0">
              <a:solidFill>
                <a:schemeClr val="tx1"/>
              </a:solidFill>
              <a:latin typeface="Times New Roman" pitchFamily="18" charset="0"/>
              <a:cs typeface="Times New Roman" pitchFamily="18" charset="0"/>
            </a:endParaRPr>
          </a:p>
        </p:txBody>
      </p:sp>
      <p:sp>
        <p:nvSpPr>
          <p:cNvPr id="10" name="Retângulo 9"/>
          <p:cNvSpPr/>
          <p:nvPr/>
        </p:nvSpPr>
        <p:spPr>
          <a:xfrm>
            <a:off x="549008" y="984073"/>
            <a:ext cx="5554908" cy="5262979"/>
          </a:xfrm>
          <a:prstGeom prst="rect">
            <a:avLst/>
          </a:prstGeom>
        </p:spPr>
        <p:txBody>
          <a:bodyPr wrap="square">
            <a:spAutoFit/>
          </a:bodyPr>
          <a:lstStyle/>
          <a:p>
            <a:pPr algn="just"/>
            <a:r>
              <a:rPr lang="pt-BR" sz="1600" b="1" dirty="0" smtClean="0">
                <a:solidFill>
                  <a:schemeClr val="bg1"/>
                </a:solidFill>
                <a:latin typeface="Times New Roman" panose="02020603050405020304" pitchFamily="18" charset="0"/>
                <a:cs typeface="Times New Roman" panose="02020603050405020304" pitchFamily="18" charset="0"/>
              </a:rPr>
              <a:t>Orientação Tributária DOLT/SUTRI 002/2016</a:t>
            </a:r>
          </a:p>
          <a:p>
            <a:pPr algn="just"/>
            <a:r>
              <a:rPr lang="pt-BR" sz="1600" b="1" dirty="0" smtClean="0">
                <a:solidFill>
                  <a:schemeClr val="bg1"/>
                </a:solidFill>
                <a:latin typeface="Times New Roman" panose="02020603050405020304" pitchFamily="18" charset="0"/>
                <a:cs typeface="Times New Roman" panose="02020603050405020304" pitchFamily="18" charset="0"/>
              </a:rPr>
              <a:t>Perguntas e Respostas</a:t>
            </a:r>
          </a:p>
          <a:p>
            <a:pPr algn="just"/>
            <a:endParaRPr lang="pt-BR" sz="1600" b="1" dirty="0">
              <a:solidFill>
                <a:schemeClr val="bg1"/>
              </a:solidFill>
              <a:latin typeface="Times New Roman" panose="02020603050405020304" pitchFamily="18" charset="0"/>
              <a:cs typeface="Times New Roman" panose="02020603050405020304" pitchFamily="18" charset="0"/>
            </a:endParaRPr>
          </a:p>
          <a:p>
            <a:pPr algn="just"/>
            <a:r>
              <a:rPr lang="pt-BR" sz="1600" b="1" dirty="0" smtClean="0">
                <a:solidFill>
                  <a:schemeClr val="bg1"/>
                </a:solidFill>
                <a:latin typeface="Times New Roman" panose="02020603050405020304" pitchFamily="18" charset="0"/>
                <a:cs typeface="Times New Roman" panose="02020603050405020304" pitchFamily="18" charset="0"/>
              </a:rPr>
              <a:t>2 </a:t>
            </a:r>
            <a:r>
              <a:rPr lang="pt-BR" sz="1600" b="1" dirty="0">
                <a:solidFill>
                  <a:schemeClr val="bg1"/>
                </a:solidFill>
                <a:latin typeface="Times New Roman" panose="02020603050405020304" pitchFamily="18" charset="0"/>
                <a:cs typeface="Times New Roman" panose="02020603050405020304" pitchFamily="18" charset="0"/>
              </a:rPr>
              <a:t>- Incide o ICMS relativo ao diferencial de alíquota sobre a prestação interestadual de serviço de transporte de pessoas</a:t>
            </a:r>
            <a:r>
              <a:rPr lang="pt-BR" sz="1600" b="1" dirty="0" smtClean="0">
                <a:solidFill>
                  <a:schemeClr val="bg1"/>
                </a:solidFill>
                <a:latin typeface="Times New Roman" panose="02020603050405020304" pitchFamily="18" charset="0"/>
                <a:cs typeface="Times New Roman" panose="02020603050405020304" pitchFamily="18" charset="0"/>
              </a:rPr>
              <a:t>?</a:t>
            </a:r>
          </a:p>
          <a:p>
            <a:pPr algn="just"/>
            <a:endParaRPr lang="pt-BR" sz="800" dirty="0">
              <a:solidFill>
                <a:schemeClr val="bg1"/>
              </a:solidFill>
              <a:latin typeface="Times New Roman" panose="02020603050405020304" pitchFamily="18" charset="0"/>
              <a:cs typeface="Times New Roman" panose="02020603050405020304" pitchFamily="18" charset="0"/>
            </a:endParaRPr>
          </a:p>
          <a:p>
            <a:pPr algn="just"/>
            <a:r>
              <a:rPr lang="pt-BR" sz="1600" dirty="0" smtClean="0">
                <a:solidFill>
                  <a:schemeClr val="bg1"/>
                </a:solidFill>
                <a:latin typeface="Times New Roman" panose="02020603050405020304" pitchFamily="18" charset="0"/>
                <a:cs typeface="Times New Roman" panose="02020603050405020304" pitchFamily="18" charset="0"/>
              </a:rPr>
              <a:t> </a:t>
            </a:r>
            <a:r>
              <a:rPr lang="pt-BR" sz="1600" dirty="0">
                <a:solidFill>
                  <a:schemeClr val="bg1"/>
                </a:solidFill>
                <a:latin typeface="Times New Roman" panose="02020603050405020304" pitchFamily="18" charset="0"/>
                <a:cs typeface="Times New Roman" panose="02020603050405020304" pitchFamily="18" charset="0"/>
              </a:rPr>
              <a:t>R: Sim. O item 12 do § 1º do art. 5º da Lei nº 6.763/1975 determina que o ICMS incide sobre a prestação interestadual de serviço destinada a este Estado, </a:t>
            </a:r>
            <a:r>
              <a:rPr lang="pt-BR" sz="1600" u="sng" dirty="0">
                <a:solidFill>
                  <a:schemeClr val="bg1"/>
                </a:solidFill>
                <a:latin typeface="Times New Roman" panose="02020603050405020304" pitchFamily="18" charset="0"/>
                <a:cs typeface="Times New Roman" panose="02020603050405020304" pitchFamily="18" charset="0"/>
              </a:rPr>
              <a:t>tomada por consumidor final não contribuinte do imposto</a:t>
            </a:r>
            <a:r>
              <a:rPr lang="pt-BR" sz="1600" dirty="0">
                <a:solidFill>
                  <a:schemeClr val="bg1"/>
                </a:solidFill>
                <a:latin typeface="Times New Roman" panose="02020603050405020304" pitchFamily="18" charset="0"/>
                <a:cs typeface="Times New Roman" panose="02020603050405020304" pitchFamily="18" charset="0"/>
              </a:rPr>
              <a:t>, relativamente à parcela do imposto correspondente à diferença entre a alíquota interna estabelecida para a prestação do serviço neste Estado e a alíquota interestadual. Neste caso, o ICMS - diferencial de alíquota será recolhido ao Estado de destino pelo prestador de serviço de transporte estabelecido na unidade da Federação de origem da prestação. </a:t>
            </a:r>
            <a:endParaRPr lang="pt-BR" sz="1600" dirty="0" smtClean="0">
              <a:solidFill>
                <a:schemeClr val="bg1"/>
              </a:solidFill>
              <a:latin typeface="Times New Roman" panose="02020603050405020304" pitchFamily="18" charset="0"/>
              <a:cs typeface="Times New Roman" panose="02020603050405020304" pitchFamily="18" charset="0"/>
            </a:endParaRPr>
          </a:p>
          <a:p>
            <a:pPr algn="just"/>
            <a:endParaRPr lang="pt-BR" sz="800" dirty="0">
              <a:solidFill>
                <a:schemeClr val="bg1"/>
              </a:solidFill>
              <a:latin typeface="Times New Roman" panose="02020603050405020304" pitchFamily="18" charset="0"/>
              <a:cs typeface="Times New Roman" panose="02020603050405020304" pitchFamily="18" charset="0"/>
            </a:endParaRPr>
          </a:p>
          <a:p>
            <a:pPr algn="just"/>
            <a:r>
              <a:rPr lang="pt-BR" sz="1600" dirty="0" smtClean="0">
                <a:solidFill>
                  <a:schemeClr val="bg1"/>
                </a:solidFill>
                <a:latin typeface="Times New Roman" panose="02020603050405020304" pitchFamily="18" charset="0"/>
                <a:cs typeface="Times New Roman" panose="02020603050405020304" pitchFamily="18" charset="0"/>
              </a:rPr>
              <a:t>As </a:t>
            </a:r>
            <a:r>
              <a:rPr lang="pt-BR" sz="1600" dirty="0">
                <a:solidFill>
                  <a:schemeClr val="bg1"/>
                </a:solidFill>
                <a:latin typeface="Times New Roman" panose="02020603050405020304" pitchFamily="18" charset="0"/>
                <a:cs typeface="Times New Roman" panose="02020603050405020304" pitchFamily="18" charset="0"/>
              </a:rPr>
              <a:t>empresas situadas em outras unidades da Federação que prestarem serviço interestadual de transporte de pessoas destinado a este Estado deverão se inscrever no Cadastro de Contribuinte do ICMS, na plataforma de substituto tributário, estando obrigados a transmitir a </a:t>
            </a:r>
            <a:r>
              <a:rPr lang="pt-BR" sz="1600" dirty="0" smtClean="0">
                <a:solidFill>
                  <a:schemeClr val="bg1"/>
                </a:solidFill>
                <a:latin typeface="Times New Roman" panose="02020603050405020304" pitchFamily="18" charset="0"/>
                <a:cs typeface="Times New Roman" panose="02020603050405020304" pitchFamily="18" charset="0"/>
              </a:rPr>
              <a:t>GIA/ST, ou a </a:t>
            </a:r>
            <a:r>
              <a:rPr lang="pt-BR" sz="1600" dirty="0" err="1" smtClean="0">
                <a:solidFill>
                  <a:schemeClr val="bg1"/>
                </a:solidFill>
                <a:latin typeface="Times New Roman" panose="02020603050405020304" pitchFamily="18" charset="0"/>
                <a:cs typeface="Times New Roman" panose="02020603050405020304" pitchFamily="18" charset="0"/>
              </a:rPr>
              <a:t>DeSTDA</a:t>
            </a:r>
            <a:r>
              <a:rPr lang="pt-BR" sz="1600" dirty="0" smtClean="0">
                <a:solidFill>
                  <a:schemeClr val="bg1"/>
                </a:solidFill>
                <a:latin typeface="Times New Roman" panose="02020603050405020304" pitchFamily="18" charset="0"/>
                <a:cs typeface="Times New Roman" panose="02020603050405020304" pitchFamily="18" charset="0"/>
              </a:rPr>
              <a:t>.</a:t>
            </a:r>
            <a:endParaRPr lang="pt-BR" sz="1600" dirty="0">
              <a:solidFill>
                <a:schemeClr val="bg1"/>
              </a:solidFill>
              <a:latin typeface="Times New Roman" pitchFamily="18" charset="0"/>
              <a:cs typeface="Times New Roman" pitchFamily="18" charset="0"/>
            </a:endParaRPr>
          </a:p>
        </p:txBody>
      </p:sp>
      <p:sp>
        <p:nvSpPr>
          <p:cNvPr id="2" name="Retângulo 1"/>
          <p:cNvSpPr/>
          <p:nvPr/>
        </p:nvSpPr>
        <p:spPr>
          <a:xfrm>
            <a:off x="6246421" y="974845"/>
            <a:ext cx="5650304" cy="2554545"/>
          </a:xfrm>
          <a:prstGeom prst="rect">
            <a:avLst/>
          </a:prstGeom>
        </p:spPr>
        <p:txBody>
          <a:bodyPr wrap="square">
            <a:spAutoFit/>
          </a:bodyPr>
          <a:lstStyle/>
          <a:p>
            <a:pPr algn="just"/>
            <a:r>
              <a:rPr lang="pt-BR" sz="1600" b="1" dirty="0">
                <a:solidFill>
                  <a:schemeClr val="bg1"/>
                </a:solidFill>
                <a:latin typeface="Times New Roman" panose="02020603050405020304" pitchFamily="18" charset="0"/>
                <a:cs typeface="Times New Roman" panose="02020603050405020304" pitchFamily="18" charset="0"/>
              </a:rPr>
              <a:t>Orientação Tributária DOLT/SUTRI 002/2016</a:t>
            </a:r>
          </a:p>
          <a:p>
            <a:pPr algn="just"/>
            <a:r>
              <a:rPr lang="pt-BR" sz="1600" b="1" dirty="0">
                <a:solidFill>
                  <a:schemeClr val="bg1"/>
                </a:solidFill>
                <a:latin typeface="Times New Roman" panose="02020603050405020304" pitchFamily="18" charset="0"/>
                <a:cs typeface="Times New Roman" panose="02020603050405020304" pitchFamily="18" charset="0"/>
              </a:rPr>
              <a:t>Perguntas e Respostas</a:t>
            </a:r>
          </a:p>
          <a:p>
            <a:pPr algn="just"/>
            <a:endParaRPr lang="pt-BR" sz="1600" b="1" dirty="0" smtClean="0">
              <a:solidFill>
                <a:schemeClr val="bg1"/>
              </a:solidFill>
              <a:latin typeface="Times New Roman" panose="02020603050405020304" pitchFamily="18" charset="0"/>
              <a:cs typeface="Times New Roman" panose="02020603050405020304" pitchFamily="18" charset="0"/>
            </a:endParaRPr>
          </a:p>
          <a:p>
            <a:pPr algn="just"/>
            <a:r>
              <a:rPr lang="pt-BR" sz="1600" b="1" dirty="0" smtClean="0">
                <a:solidFill>
                  <a:schemeClr val="bg1"/>
                </a:solidFill>
                <a:latin typeface="Times New Roman" panose="02020603050405020304" pitchFamily="18" charset="0"/>
                <a:cs typeface="Times New Roman" panose="02020603050405020304" pitchFamily="18" charset="0"/>
              </a:rPr>
              <a:t>6 </a:t>
            </a:r>
            <a:r>
              <a:rPr lang="pt-BR" sz="1600" b="1" dirty="0">
                <a:solidFill>
                  <a:schemeClr val="bg1"/>
                </a:solidFill>
                <a:latin typeface="Times New Roman" panose="02020603050405020304" pitchFamily="18" charset="0"/>
                <a:cs typeface="Times New Roman" panose="02020603050405020304" pitchFamily="18" charset="0"/>
              </a:rPr>
              <a:t>- Na prestação de serviço de transporte interestadual, </a:t>
            </a:r>
            <a:r>
              <a:rPr lang="pt-BR" sz="1600" b="1" u="sng" dirty="0">
                <a:solidFill>
                  <a:schemeClr val="bg1"/>
                </a:solidFill>
                <a:latin typeface="Times New Roman" panose="02020603050405020304" pitchFamily="18" charset="0"/>
                <a:cs typeface="Times New Roman" panose="02020603050405020304" pitchFamily="18" charset="0"/>
              </a:rPr>
              <a:t>tomada por consumidor final não contribuinte</a:t>
            </a:r>
            <a:r>
              <a:rPr lang="pt-BR" sz="1600" b="1" dirty="0">
                <a:solidFill>
                  <a:schemeClr val="bg1"/>
                </a:solidFill>
                <a:latin typeface="Times New Roman" panose="02020603050405020304" pitchFamily="18" charset="0"/>
                <a:cs typeface="Times New Roman" panose="02020603050405020304" pitchFamily="18" charset="0"/>
              </a:rPr>
              <a:t>, para qual Estado será devido o diferencial de alíquota? </a:t>
            </a:r>
            <a:endParaRPr lang="pt-BR" sz="1600" b="1" dirty="0" smtClean="0">
              <a:solidFill>
                <a:schemeClr val="bg1"/>
              </a:solidFill>
              <a:latin typeface="Times New Roman" panose="02020603050405020304" pitchFamily="18" charset="0"/>
              <a:cs typeface="Times New Roman" panose="02020603050405020304" pitchFamily="18" charset="0"/>
            </a:endParaRPr>
          </a:p>
          <a:p>
            <a:pPr algn="just"/>
            <a:endParaRPr lang="pt-BR" sz="1600" dirty="0">
              <a:solidFill>
                <a:schemeClr val="bg1"/>
              </a:solidFill>
              <a:latin typeface="Times New Roman" panose="02020603050405020304" pitchFamily="18" charset="0"/>
              <a:cs typeface="Times New Roman" panose="02020603050405020304" pitchFamily="18" charset="0"/>
            </a:endParaRPr>
          </a:p>
          <a:p>
            <a:pPr algn="just"/>
            <a:r>
              <a:rPr lang="pt-BR" sz="1600" dirty="0" smtClean="0">
                <a:solidFill>
                  <a:schemeClr val="bg1"/>
                </a:solidFill>
                <a:latin typeface="Times New Roman" panose="02020603050405020304" pitchFamily="18" charset="0"/>
                <a:cs typeface="Times New Roman" panose="02020603050405020304" pitchFamily="18" charset="0"/>
              </a:rPr>
              <a:t>R</a:t>
            </a:r>
            <a:r>
              <a:rPr lang="pt-BR" sz="1600" dirty="0">
                <a:solidFill>
                  <a:schemeClr val="bg1"/>
                </a:solidFill>
                <a:latin typeface="Times New Roman" panose="02020603050405020304" pitchFamily="18" charset="0"/>
                <a:cs typeface="Times New Roman" panose="02020603050405020304" pitchFamily="18" charset="0"/>
              </a:rPr>
              <a:t>: O diferencial de alíquota de que trata o inciso XIII do art. 1º do RICMS/2002 será devido ao Estado onde tenha fim a prestação, independentemente da localização do tomador do serviço.</a:t>
            </a:r>
          </a:p>
        </p:txBody>
      </p:sp>
    </p:spTree>
    <p:extLst>
      <p:ext uri="{BB962C8B-B14F-4D97-AF65-F5344CB8AC3E}">
        <p14:creationId xmlns:p14="http://schemas.microsoft.com/office/powerpoint/2010/main" val="14626031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750888" y="242920"/>
            <a:ext cx="7110222" cy="357582"/>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solidFill>
                  <a:schemeClr val="tx1"/>
                </a:solidFill>
                <a:latin typeface="Times New Roman" pitchFamily="18" charset="0"/>
                <a:cs typeface="Times New Roman" pitchFamily="18" charset="0"/>
              </a:rPr>
              <a:t>Convênio ICMS 153/2015 – Benefícios Fiscais na Origem / Destino</a:t>
            </a:r>
            <a:endParaRPr lang="pt-BR" b="1" dirty="0">
              <a:solidFill>
                <a:schemeClr val="tx1"/>
              </a:solidFill>
              <a:latin typeface="Times New Roman" pitchFamily="18" charset="0"/>
              <a:cs typeface="Times New Roman" pitchFamily="18" charset="0"/>
            </a:endParaRPr>
          </a:p>
        </p:txBody>
      </p:sp>
      <p:sp>
        <p:nvSpPr>
          <p:cNvPr id="2" name="Retângulo 1"/>
          <p:cNvSpPr/>
          <p:nvPr/>
        </p:nvSpPr>
        <p:spPr>
          <a:xfrm>
            <a:off x="569660" y="1027928"/>
            <a:ext cx="5926143" cy="5262979"/>
          </a:xfrm>
          <a:prstGeom prst="rect">
            <a:avLst/>
          </a:prstGeom>
        </p:spPr>
        <p:txBody>
          <a:bodyPr wrap="square">
            <a:spAutoFit/>
          </a:bodyPr>
          <a:lstStyle/>
          <a:p>
            <a:pPr algn="just"/>
            <a:r>
              <a:rPr lang="pt-BR" sz="1600" b="1" dirty="0" smtClean="0">
                <a:solidFill>
                  <a:schemeClr val="bg1"/>
                </a:solidFill>
                <a:latin typeface="Times New Roman" panose="02020603050405020304" pitchFamily="18" charset="0"/>
                <a:cs typeface="Times New Roman" panose="02020603050405020304" pitchFamily="18" charset="0"/>
              </a:rPr>
              <a:t>CONVÊNIO ICMS 153, 11/12/2015</a:t>
            </a:r>
          </a:p>
          <a:p>
            <a:pPr algn="just"/>
            <a:endParaRPr lang="pt-BR" sz="1600" b="1" dirty="0">
              <a:solidFill>
                <a:schemeClr val="bg1"/>
              </a:solidFill>
              <a:latin typeface="Times New Roman" panose="02020603050405020304" pitchFamily="18" charset="0"/>
              <a:cs typeface="Times New Roman" panose="02020603050405020304" pitchFamily="18" charset="0"/>
            </a:endParaRPr>
          </a:p>
          <a:p>
            <a:pPr algn="just"/>
            <a:r>
              <a:rPr lang="pt-BR" sz="1600" b="1" dirty="0" smtClean="0">
                <a:solidFill>
                  <a:schemeClr val="bg1"/>
                </a:solidFill>
                <a:latin typeface="Times New Roman" panose="02020603050405020304" pitchFamily="18" charset="0"/>
                <a:cs typeface="Times New Roman" panose="02020603050405020304" pitchFamily="18" charset="0"/>
              </a:rPr>
              <a:t>Cláusula </a:t>
            </a:r>
            <a:r>
              <a:rPr lang="pt-BR" sz="1600" b="1" dirty="0">
                <a:solidFill>
                  <a:schemeClr val="bg1"/>
                </a:solidFill>
                <a:latin typeface="Times New Roman" panose="02020603050405020304" pitchFamily="18" charset="0"/>
                <a:cs typeface="Times New Roman" panose="02020603050405020304" pitchFamily="18" charset="0"/>
              </a:rPr>
              <a:t>primeira</a:t>
            </a:r>
            <a:r>
              <a:rPr lang="pt-BR" sz="1600" dirty="0">
                <a:solidFill>
                  <a:schemeClr val="bg1"/>
                </a:solidFill>
                <a:latin typeface="Times New Roman" panose="02020603050405020304" pitchFamily="18" charset="0"/>
                <a:cs typeface="Times New Roman" panose="02020603050405020304" pitchFamily="18" charset="0"/>
              </a:rPr>
              <a:t> Os benefícios fiscais da redução da base de cálculo ou de isenção do </a:t>
            </a:r>
            <a:r>
              <a:rPr lang="pt-BR" sz="1600" dirty="0" smtClean="0">
                <a:solidFill>
                  <a:schemeClr val="bg1"/>
                </a:solidFill>
                <a:latin typeface="Times New Roman" panose="02020603050405020304" pitchFamily="18" charset="0"/>
                <a:cs typeface="Times New Roman" panose="02020603050405020304" pitchFamily="18" charset="0"/>
              </a:rPr>
              <a:t>ICMS</a:t>
            </a:r>
            <a:r>
              <a:rPr lang="pt-BR" sz="1600" b="1" dirty="0" smtClean="0">
                <a:solidFill>
                  <a:schemeClr val="bg1"/>
                </a:solidFill>
                <a:latin typeface="Times New Roman" panose="02020603050405020304" pitchFamily="18" charset="0"/>
                <a:cs typeface="Times New Roman" panose="02020603050405020304" pitchFamily="18" charset="0"/>
              </a:rPr>
              <a:t>,</a:t>
            </a:r>
            <a:r>
              <a:rPr lang="pt-BR" sz="1600" b="1" dirty="0">
                <a:solidFill>
                  <a:schemeClr val="bg1"/>
                </a:solidFill>
                <a:latin typeface="Times New Roman" panose="02020603050405020304" pitchFamily="18" charset="0"/>
                <a:cs typeface="Times New Roman" panose="02020603050405020304" pitchFamily="18" charset="0"/>
              </a:rPr>
              <a:t> </a:t>
            </a:r>
            <a:r>
              <a:rPr lang="pt-BR" sz="1600" dirty="0">
                <a:solidFill>
                  <a:schemeClr val="bg1"/>
                </a:solidFill>
                <a:latin typeface="Times New Roman" panose="02020603050405020304" pitchFamily="18" charset="0"/>
                <a:cs typeface="Times New Roman" panose="02020603050405020304" pitchFamily="18" charset="0"/>
              </a:rPr>
              <a:t>serão considerados no cálculo do valor do ICMS devido, correspondente à diferença entre a alíquota interestadual e a alíquota interna da unidade federada de destino da localização do consumidor final não contribuinte do ICMS</a:t>
            </a:r>
            <a:r>
              <a:rPr lang="pt-BR" sz="1600" dirty="0" smtClean="0">
                <a:solidFill>
                  <a:schemeClr val="bg1"/>
                </a:solidFill>
                <a:latin typeface="Times New Roman" panose="02020603050405020304" pitchFamily="18" charset="0"/>
                <a:cs typeface="Times New Roman" panose="02020603050405020304" pitchFamily="18" charset="0"/>
              </a:rPr>
              <a:t>.</a:t>
            </a:r>
          </a:p>
          <a:p>
            <a:pPr algn="just"/>
            <a:r>
              <a:rPr lang="pt-BR" sz="1600" dirty="0"/>
              <a:t> </a:t>
            </a:r>
            <a:endParaRPr lang="pt-BR" sz="1600" dirty="0">
              <a:solidFill>
                <a:schemeClr val="bg1"/>
              </a:solidFill>
              <a:latin typeface="Times New Roman" panose="02020603050405020304" pitchFamily="18" charset="0"/>
              <a:cs typeface="Times New Roman" panose="02020603050405020304" pitchFamily="18" charset="0"/>
            </a:endParaRPr>
          </a:p>
          <a:p>
            <a:pPr algn="just"/>
            <a:r>
              <a:rPr lang="pt-BR" sz="1600" dirty="0">
                <a:solidFill>
                  <a:schemeClr val="bg1"/>
                </a:solidFill>
                <a:latin typeface="Times New Roman" panose="02020603050405020304" pitchFamily="18" charset="0"/>
                <a:cs typeface="Times New Roman" panose="02020603050405020304" pitchFamily="18" charset="0"/>
              </a:rPr>
              <a:t>§ 1º</a:t>
            </a:r>
            <a:r>
              <a:rPr lang="pt-BR" sz="1600" b="1" dirty="0">
                <a:solidFill>
                  <a:schemeClr val="bg1"/>
                </a:solidFill>
                <a:latin typeface="Times New Roman" panose="02020603050405020304" pitchFamily="18" charset="0"/>
                <a:cs typeface="Times New Roman" panose="02020603050405020304" pitchFamily="18" charset="0"/>
              </a:rPr>
              <a:t> </a:t>
            </a:r>
            <a:r>
              <a:rPr lang="pt-BR" sz="1600" dirty="0">
                <a:solidFill>
                  <a:schemeClr val="bg1"/>
                </a:solidFill>
                <a:latin typeface="Times New Roman" panose="02020603050405020304" pitchFamily="18" charset="0"/>
                <a:cs typeface="Times New Roman" panose="02020603050405020304" pitchFamily="18" charset="0"/>
              </a:rPr>
              <a:t>No cálculo do valor do ICMS correspondente à diferença entre as alíquotas interestadual e </a:t>
            </a:r>
            <a:r>
              <a:rPr lang="pt-BR" sz="1600" dirty="0" smtClean="0">
                <a:solidFill>
                  <a:schemeClr val="bg1"/>
                </a:solidFill>
                <a:latin typeface="Times New Roman" panose="02020603050405020304" pitchFamily="18" charset="0"/>
                <a:cs typeface="Times New Roman" panose="02020603050405020304" pitchFamily="18" charset="0"/>
              </a:rPr>
              <a:t>interna,</a:t>
            </a:r>
            <a:r>
              <a:rPr lang="pt-BR" sz="1600" dirty="0">
                <a:solidFill>
                  <a:schemeClr val="bg1"/>
                </a:solidFill>
                <a:latin typeface="Times New Roman" panose="02020603050405020304" pitchFamily="18" charset="0"/>
                <a:cs typeface="Times New Roman" panose="02020603050405020304" pitchFamily="18" charset="0"/>
              </a:rPr>
              <a:t> será considerado o benefício fiscal de redução da base de cálculo de ICMS ou de isenção de ICMS concedido na operação ou prestação interna, sem prejuízo da aplicação da alíquota interna prevista na legislação da unidade federada de destino.</a:t>
            </a:r>
          </a:p>
          <a:p>
            <a:pPr algn="just"/>
            <a:r>
              <a:rPr lang="pt-BR" sz="1600" dirty="0">
                <a:solidFill>
                  <a:schemeClr val="bg1"/>
                </a:solidFill>
                <a:latin typeface="Times New Roman" panose="02020603050405020304" pitchFamily="18" charset="0"/>
                <a:cs typeface="Times New Roman" panose="02020603050405020304" pitchFamily="18" charset="0"/>
              </a:rPr>
              <a:t> </a:t>
            </a:r>
          </a:p>
          <a:p>
            <a:pPr algn="just"/>
            <a:r>
              <a:rPr lang="pt-BR" sz="1600" dirty="0">
                <a:solidFill>
                  <a:schemeClr val="bg1"/>
                </a:solidFill>
                <a:latin typeface="Times New Roman" panose="02020603050405020304" pitchFamily="18" charset="0"/>
                <a:cs typeface="Times New Roman" panose="02020603050405020304" pitchFamily="18" charset="0"/>
              </a:rPr>
              <a:t>§ 2º É devido à unidade federada de destino o ICMS correspondente à diferença entre a alíquota interna da unidade federada de destino e a alíquota interestadual estabelecida pelo Senado Federal para a respectiva operação ou prestação, ainda que a unidade federada de origem tenha concedido redução da base de cálculo do imposto ou isenção na operação interestadual.</a:t>
            </a:r>
          </a:p>
        </p:txBody>
      </p:sp>
      <p:sp>
        <p:nvSpPr>
          <p:cNvPr id="3" name="Retângulo 2"/>
          <p:cNvSpPr/>
          <p:nvPr/>
        </p:nvSpPr>
        <p:spPr>
          <a:xfrm>
            <a:off x="7243948" y="1269440"/>
            <a:ext cx="4108862" cy="4308872"/>
          </a:xfrm>
          <a:prstGeom prst="rect">
            <a:avLst/>
          </a:prstGeom>
        </p:spPr>
        <p:txBody>
          <a:bodyPr wrap="square">
            <a:spAutoFit/>
          </a:bodyPr>
          <a:lstStyle/>
          <a:p>
            <a:pPr algn="just"/>
            <a:r>
              <a:rPr lang="pt-BR" sz="1600" b="1" dirty="0" smtClean="0">
                <a:solidFill>
                  <a:schemeClr val="bg1"/>
                </a:solidFill>
                <a:latin typeface="Times New Roman" panose="02020603050405020304" pitchFamily="18" charset="0"/>
                <a:cs typeface="Times New Roman" panose="02020603050405020304" pitchFamily="18" charset="0"/>
              </a:rPr>
              <a:t>OT DOLT/SUTRI n° 002/2016 </a:t>
            </a:r>
          </a:p>
          <a:p>
            <a:pPr algn="just"/>
            <a:endParaRPr lang="pt-BR" sz="1600" b="1" dirty="0" smtClean="0">
              <a:solidFill>
                <a:schemeClr val="bg1"/>
              </a:solidFill>
              <a:latin typeface="Times New Roman" panose="02020603050405020304" pitchFamily="18" charset="0"/>
              <a:cs typeface="Times New Roman" panose="02020603050405020304" pitchFamily="18" charset="0"/>
            </a:endParaRPr>
          </a:p>
          <a:p>
            <a:pPr algn="just"/>
            <a:r>
              <a:rPr lang="pt-BR" sz="1600" b="1" dirty="0" smtClean="0">
                <a:solidFill>
                  <a:schemeClr val="bg1"/>
                </a:solidFill>
                <a:latin typeface="Times New Roman" panose="02020603050405020304" pitchFamily="18" charset="0"/>
                <a:cs typeface="Times New Roman" panose="02020603050405020304" pitchFamily="18" charset="0"/>
              </a:rPr>
              <a:t>Perguntas e Respostas</a:t>
            </a:r>
          </a:p>
          <a:p>
            <a:pPr algn="just"/>
            <a:endParaRPr lang="pt-BR" sz="1600" b="1" dirty="0">
              <a:solidFill>
                <a:schemeClr val="bg1"/>
              </a:solidFill>
              <a:latin typeface="Times New Roman" panose="02020603050405020304" pitchFamily="18" charset="0"/>
              <a:cs typeface="Times New Roman" panose="02020603050405020304" pitchFamily="18" charset="0"/>
            </a:endParaRPr>
          </a:p>
          <a:p>
            <a:pPr algn="just"/>
            <a:r>
              <a:rPr lang="pt-BR" sz="1600" b="1" dirty="0" smtClean="0">
                <a:solidFill>
                  <a:schemeClr val="bg1"/>
                </a:solidFill>
                <a:latin typeface="Times New Roman" panose="02020603050405020304" pitchFamily="18" charset="0"/>
                <a:cs typeface="Times New Roman" panose="02020603050405020304" pitchFamily="18" charset="0"/>
              </a:rPr>
              <a:t>4 </a:t>
            </a:r>
            <a:r>
              <a:rPr lang="pt-BR" sz="1600" b="1" dirty="0">
                <a:solidFill>
                  <a:schemeClr val="bg1"/>
                </a:solidFill>
                <a:latin typeface="Times New Roman" panose="02020603050405020304" pitchFamily="18" charset="0"/>
                <a:cs typeface="Times New Roman" panose="02020603050405020304" pitchFamily="18" charset="0"/>
              </a:rPr>
              <a:t>- Como calcular o ICMS relativo ao diferencial de alíquotas devido nas operações interestaduais a consumidor final, não contribuinte do imposto, localizados em Minas Gerais, em que a mercadoria esteja contemplada com isenção neste Estado? </a:t>
            </a:r>
            <a:endParaRPr lang="pt-BR" sz="1600" b="1" dirty="0" smtClean="0">
              <a:solidFill>
                <a:schemeClr val="bg1"/>
              </a:solidFill>
              <a:latin typeface="Times New Roman" panose="02020603050405020304" pitchFamily="18" charset="0"/>
              <a:cs typeface="Times New Roman" panose="02020603050405020304" pitchFamily="18" charset="0"/>
            </a:endParaRPr>
          </a:p>
          <a:p>
            <a:pPr algn="just"/>
            <a:endParaRPr lang="pt-BR" sz="1600" dirty="0">
              <a:solidFill>
                <a:schemeClr val="bg1"/>
              </a:solidFill>
              <a:latin typeface="Times New Roman" panose="02020603050405020304" pitchFamily="18" charset="0"/>
              <a:cs typeface="Times New Roman" panose="02020603050405020304" pitchFamily="18" charset="0"/>
            </a:endParaRPr>
          </a:p>
          <a:p>
            <a:pPr algn="just"/>
            <a:r>
              <a:rPr lang="pt-BR" sz="1600" dirty="0" smtClean="0">
                <a:solidFill>
                  <a:schemeClr val="bg1"/>
                </a:solidFill>
                <a:latin typeface="Times New Roman" panose="02020603050405020304" pitchFamily="18" charset="0"/>
                <a:cs typeface="Times New Roman" panose="02020603050405020304" pitchFamily="18" charset="0"/>
              </a:rPr>
              <a:t>R</a:t>
            </a:r>
            <a:r>
              <a:rPr lang="pt-BR" sz="1600" dirty="0">
                <a:solidFill>
                  <a:schemeClr val="bg1"/>
                </a:solidFill>
                <a:latin typeface="Times New Roman" panose="02020603050405020304" pitchFamily="18" charset="0"/>
                <a:cs typeface="Times New Roman" panose="02020603050405020304" pitchFamily="18" charset="0"/>
              </a:rPr>
              <a:t>: O inciso III do § 9º do art. 43 do RICMS/2002 dispõe que não será devido o ICMS correspondente ao diferencial de alíquotas quando a operação ou prestação interna a consumidor final neste Estado estiver beneficiada com isenção</a:t>
            </a:r>
            <a:r>
              <a:rPr lang="pt-BR" dirty="0">
                <a:solidFill>
                  <a:schemeClr val="bg1"/>
                </a:solidFill>
              </a:rPr>
              <a:t>. </a:t>
            </a:r>
          </a:p>
        </p:txBody>
      </p:sp>
    </p:spTree>
    <p:extLst>
      <p:ext uri="{BB962C8B-B14F-4D97-AF65-F5344CB8AC3E}">
        <p14:creationId xmlns:p14="http://schemas.microsoft.com/office/powerpoint/2010/main" val="14356877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0"/>
          <p:cNvGrpSpPr>
            <a:grpSpLocks/>
          </p:cNvGrpSpPr>
          <p:nvPr/>
        </p:nvGrpSpPr>
        <p:grpSpPr bwMode="auto">
          <a:xfrm>
            <a:off x="-661988" y="-879475"/>
            <a:ext cx="12752388" cy="10553700"/>
            <a:chOff x="-661557" y="-878922"/>
            <a:chExt cx="12751524" cy="10552452"/>
          </a:xfrm>
        </p:grpSpPr>
        <p:sp>
          <p:nvSpPr>
            <p:cNvPr id="7" name="CaixaDeTexto 6"/>
            <p:cNvSpPr txBox="1"/>
            <p:nvPr/>
          </p:nvSpPr>
          <p:spPr>
            <a:xfrm>
              <a:off x="7871256" y="0"/>
              <a:ext cx="4218711" cy="7478970"/>
            </a:xfrm>
            <a:prstGeom prst="rect">
              <a:avLst/>
            </a:prstGeom>
            <a:noFill/>
            <a:effectLst/>
          </p:spPr>
          <p:txBody>
            <a:bodyPr>
              <a:spAutoFit/>
            </a:bodyPr>
            <a:lstStyle/>
            <a:p>
              <a:pPr fontAlgn="auto">
                <a:spcBef>
                  <a:spcPts val="0"/>
                </a:spcBef>
                <a:spcAft>
                  <a:spcPts val="0"/>
                </a:spcAft>
                <a:defRPr/>
              </a:pPr>
              <a:r>
                <a:rPr lang="pt-BR" sz="2400" b="1" dirty="0">
                  <a:solidFill>
                    <a:schemeClr val="bg1">
                      <a:alpha val="3000"/>
                    </a:schemeClr>
                  </a:solidFill>
                  <a:latin typeface="+mn-lt"/>
                </a:rPr>
                <a:t>IRPJ					CSLL</a:t>
              </a:r>
            </a:p>
            <a:p>
              <a:pPr fontAlgn="auto">
                <a:spcBef>
                  <a:spcPts val="0"/>
                </a:spcBef>
                <a:spcAft>
                  <a:spcPts val="0"/>
                </a:spcAft>
                <a:defRPr/>
              </a:pPr>
              <a:r>
                <a:rPr lang="pt-BR" sz="2400" b="1" dirty="0">
                  <a:solidFill>
                    <a:schemeClr val="bg1">
                      <a:alpha val="3000"/>
                    </a:schemeClr>
                  </a:solidFill>
                  <a:latin typeface="+mn-lt"/>
                </a:rPr>
                <a:t>		PIS</a:t>
              </a:r>
            </a:p>
            <a:p>
              <a:pPr fontAlgn="auto">
                <a:spcBef>
                  <a:spcPts val="0"/>
                </a:spcBef>
                <a:spcAft>
                  <a:spcPts val="0"/>
                </a:spcAft>
                <a:defRPr/>
              </a:pPr>
              <a:endParaRPr lang="pt-BR" sz="2400" b="1" dirty="0">
                <a:solidFill>
                  <a:schemeClr val="bg1">
                    <a:alpha val="3000"/>
                  </a:schemeClr>
                </a:solidFill>
                <a:latin typeface="+mn-lt"/>
              </a:endParaRPr>
            </a:p>
            <a:p>
              <a:pPr fontAlgn="auto">
                <a:spcBef>
                  <a:spcPts val="0"/>
                </a:spcBef>
                <a:spcAft>
                  <a:spcPts val="0"/>
                </a:spcAft>
                <a:defRPr/>
              </a:pPr>
              <a:r>
                <a:rPr lang="pt-BR" sz="2400" b="1" dirty="0">
                  <a:solidFill>
                    <a:schemeClr val="bg1">
                      <a:alpha val="3000"/>
                    </a:schemeClr>
                  </a:solidFill>
                  <a:latin typeface="+mn-lt"/>
                </a:rPr>
                <a:t>				</a:t>
              </a:r>
              <a:r>
                <a:rPr lang="pt-BR" sz="2400" b="1" dirty="0" err="1">
                  <a:solidFill>
                    <a:schemeClr val="bg1">
                      <a:alpha val="3000"/>
                    </a:schemeClr>
                  </a:solidFill>
                  <a:latin typeface="+mn-lt"/>
                </a:rPr>
                <a:t>Cofins</a:t>
              </a:r>
              <a:endParaRPr lang="pt-BR" sz="2400" b="1" dirty="0">
                <a:solidFill>
                  <a:schemeClr val="bg1">
                    <a:alpha val="3000"/>
                  </a:schemeClr>
                </a:solidFill>
                <a:latin typeface="+mn-lt"/>
              </a:endParaRPr>
            </a:p>
            <a:p>
              <a:pPr fontAlgn="auto">
                <a:spcBef>
                  <a:spcPts val="0"/>
                </a:spcBef>
                <a:spcAft>
                  <a:spcPts val="0"/>
                </a:spcAft>
                <a:defRPr/>
              </a:pPr>
              <a:r>
                <a:rPr lang="pt-BR" sz="2400" b="1" dirty="0">
                  <a:solidFill>
                    <a:schemeClr val="bg1">
                      <a:alpha val="3000"/>
                    </a:schemeClr>
                  </a:solidFill>
                  <a:latin typeface="+mn-lt"/>
                </a:rPr>
                <a:t>ICMS						INSS	</a:t>
              </a:r>
            </a:p>
            <a:p>
              <a:pPr fontAlgn="auto">
                <a:spcBef>
                  <a:spcPts val="0"/>
                </a:spcBef>
                <a:spcAft>
                  <a:spcPts val="0"/>
                </a:spcAft>
                <a:defRPr/>
              </a:pPr>
              <a:r>
                <a:rPr lang="pt-BR" sz="2400" b="1" dirty="0">
                  <a:solidFill>
                    <a:schemeClr val="bg1">
                      <a:alpha val="3000"/>
                    </a:schemeClr>
                  </a:solidFill>
                  <a:latin typeface="+mn-lt"/>
                </a:rPr>
                <a:t>		ICMS-ST		TAX</a:t>
              </a:r>
            </a:p>
            <a:p>
              <a:pPr fontAlgn="auto">
                <a:spcBef>
                  <a:spcPts val="0"/>
                </a:spcBef>
                <a:spcAft>
                  <a:spcPts val="0"/>
                </a:spcAft>
                <a:defRPr/>
              </a:pPr>
              <a:endParaRPr lang="pt-BR" sz="2400" b="1" dirty="0">
                <a:solidFill>
                  <a:schemeClr val="bg1">
                    <a:alpha val="3000"/>
                  </a:schemeClr>
                </a:solidFill>
                <a:latin typeface="+mn-lt"/>
              </a:endParaRPr>
            </a:p>
            <a:p>
              <a:pPr fontAlgn="auto">
                <a:spcBef>
                  <a:spcPts val="0"/>
                </a:spcBef>
                <a:spcAft>
                  <a:spcPts val="0"/>
                </a:spcAft>
                <a:defRPr/>
              </a:pPr>
              <a:r>
                <a:rPr lang="pt-BR" sz="2400" b="1" dirty="0" err="1">
                  <a:solidFill>
                    <a:schemeClr val="bg1">
                      <a:alpha val="3000"/>
                    </a:schemeClr>
                  </a:solidFill>
                  <a:latin typeface="+mn-lt"/>
                </a:rPr>
                <a:t>CPCs</a:t>
              </a:r>
              <a:r>
                <a:rPr lang="pt-BR" sz="2400" b="1" dirty="0">
                  <a:solidFill>
                    <a:schemeClr val="bg1">
                      <a:alpha val="3000"/>
                    </a:schemeClr>
                  </a:solidFill>
                  <a:latin typeface="+mn-lt"/>
                </a:rPr>
                <a:t>			IFRS 	AUDIT</a:t>
              </a:r>
            </a:p>
            <a:p>
              <a:pPr fontAlgn="auto">
                <a:spcBef>
                  <a:spcPts val="0"/>
                </a:spcBef>
                <a:spcAft>
                  <a:spcPts val="0"/>
                </a:spcAft>
                <a:defRPr/>
              </a:pPr>
              <a:endParaRPr lang="pt-BR" sz="2400" b="1" dirty="0">
                <a:solidFill>
                  <a:schemeClr val="bg1">
                    <a:alpha val="3000"/>
                  </a:schemeClr>
                </a:solidFill>
                <a:latin typeface="+mn-lt"/>
              </a:endParaRPr>
            </a:p>
            <a:p>
              <a:pPr fontAlgn="auto">
                <a:spcBef>
                  <a:spcPts val="0"/>
                </a:spcBef>
                <a:spcAft>
                  <a:spcPts val="0"/>
                </a:spcAft>
                <a:defRPr/>
              </a:pPr>
              <a:r>
                <a:rPr lang="pt-BR" sz="2400" b="1" dirty="0">
                  <a:solidFill>
                    <a:schemeClr val="bg1">
                      <a:alpha val="3000"/>
                    </a:schemeClr>
                  </a:solidFill>
                  <a:latin typeface="+mn-lt"/>
                </a:rPr>
                <a:t>FGTS				IPI</a:t>
              </a:r>
            </a:p>
            <a:p>
              <a:pPr fontAlgn="auto">
                <a:spcBef>
                  <a:spcPts val="0"/>
                </a:spcBef>
                <a:spcAft>
                  <a:spcPts val="0"/>
                </a:spcAft>
                <a:defRPr/>
              </a:pPr>
              <a:endParaRPr lang="pt-BR" sz="2400" b="1" dirty="0">
                <a:solidFill>
                  <a:schemeClr val="bg1">
                    <a:alpha val="3000"/>
                  </a:schemeClr>
                </a:solidFill>
                <a:latin typeface="+mn-lt"/>
              </a:endParaRPr>
            </a:p>
            <a:p>
              <a:pPr fontAlgn="auto">
                <a:spcBef>
                  <a:spcPts val="0"/>
                </a:spcBef>
                <a:spcAft>
                  <a:spcPts val="0"/>
                </a:spcAft>
                <a:defRPr/>
              </a:pPr>
              <a:endParaRPr lang="pt-BR" sz="2400" b="1" dirty="0">
                <a:solidFill>
                  <a:schemeClr val="bg1">
                    <a:alpha val="3000"/>
                  </a:schemeClr>
                </a:solidFill>
                <a:latin typeface="+mn-lt"/>
              </a:endParaRPr>
            </a:p>
            <a:p>
              <a:pPr fontAlgn="auto">
                <a:spcBef>
                  <a:spcPts val="0"/>
                </a:spcBef>
                <a:spcAft>
                  <a:spcPts val="0"/>
                </a:spcAft>
                <a:defRPr/>
              </a:pPr>
              <a:r>
                <a:rPr lang="pt-BR" sz="2400" b="1" dirty="0">
                  <a:solidFill>
                    <a:schemeClr val="bg1">
                      <a:alpha val="3000"/>
                    </a:schemeClr>
                  </a:solidFill>
                  <a:latin typeface="+mn-lt"/>
                </a:rPr>
                <a:t>	ITBI		ITCD		IFRS	</a:t>
              </a:r>
            </a:p>
            <a:p>
              <a:pPr fontAlgn="auto">
                <a:spcBef>
                  <a:spcPts val="0"/>
                </a:spcBef>
                <a:spcAft>
                  <a:spcPts val="0"/>
                </a:spcAft>
                <a:defRPr/>
              </a:pPr>
              <a:r>
                <a:rPr lang="pt-BR" sz="2400" b="1" dirty="0">
                  <a:solidFill>
                    <a:schemeClr val="bg1">
                      <a:alpha val="3000"/>
                    </a:schemeClr>
                  </a:solidFill>
                  <a:latin typeface="+mn-lt"/>
                </a:rPr>
                <a:t>ISSQN		IPVA		IOF</a:t>
              </a:r>
            </a:p>
            <a:p>
              <a:pPr fontAlgn="auto">
                <a:spcBef>
                  <a:spcPts val="0"/>
                </a:spcBef>
                <a:spcAft>
                  <a:spcPts val="0"/>
                </a:spcAft>
                <a:defRPr/>
              </a:pPr>
              <a:endParaRPr lang="pt-BR" sz="2400" b="1" dirty="0">
                <a:solidFill>
                  <a:schemeClr val="bg1">
                    <a:alpha val="3000"/>
                  </a:schemeClr>
                </a:solidFill>
                <a:latin typeface="+mn-lt"/>
              </a:endParaRPr>
            </a:p>
            <a:p>
              <a:pPr fontAlgn="auto">
                <a:spcBef>
                  <a:spcPts val="0"/>
                </a:spcBef>
                <a:spcAft>
                  <a:spcPts val="0"/>
                </a:spcAft>
                <a:defRPr/>
              </a:pPr>
              <a:r>
                <a:rPr lang="pt-BR" sz="2400" b="1" dirty="0">
                  <a:solidFill>
                    <a:schemeClr val="bg1">
                      <a:alpha val="3000"/>
                    </a:schemeClr>
                  </a:solidFill>
                  <a:latin typeface="+mn-lt"/>
                </a:rPr>
                <a:t>	AUDITORIA</a:t>
              </a:r>
            </a:p>
            <a:p>
              <a:pPr fontAlgn="auto">
                <a:spcBef>
                  <a:spcPts val="0"/>
                </a:spcBef>
                <a:spcAft>
                  <a:spcPts val="0"/>
                </a:spcAft>
                <a:defRPr/>
              </a:pPr>
              <a:endParaRPr lang="pt-BR" sz="2400" b="1" dirty="0">
                <a:solidFill>
                  <a:schemeClr val="bg1">
                    <a:alpha val="3000"/>
                  </a:schemeClr>
                </a:solidFill>
                <a:latin typeface="+mn-lt"/>
              </a:endParaRPr>
            </a:p>
            <a:p>
              <a:pPr fontAlgn="auto">
                <a:spcBef>
                  <a:spcPts val="0"/>
                </a:spcBef>
                <a:spcAft>
                  <a:spcPts val="0"/>
                </a:spcAft>
                <a:defRPr/>
              </a:pPr>
              <a:endParaRPr lang="pt-BR" sz="2400" b="1" dirty="0">
                <a:solidFill>
                  <a:schemeClr val="bg1">
                    <a:alpha val="3000"/>
                  </a:schemeClr>
                </a:solidFill>
                <a:latin typeface="+mn-lt"/>
              </a:endParaRPr>
            </a:p>
          </p:txBody>
        </p:sp>
        <p:sp>
          <p:nvSpPr>
            <p:cNvPr id="8" name="CaixaDeTexto 7"/>
            <p:cNvSpPr txBox="1"/>
            <p:nvPr/>
          </p:nvSpPr>
          <p:spPr>
            <a:xfrm>
              <a:off x="3358807" y="2194560"/>
              <a:ext cx="4218711" cy="7478970"/>
            </a:xfrm>
            <a:prstGeom prst="rect">
              <a:avLst/>
            </a:prstGeom>
            <a:noFill/>
            <a:effectLst/>
          </p:spPr>
          <p:txBody>
            <a:bodyPr>
              <a:spAutoFit/>
            </a:bodyPr>
            <a:lstStyle/>
            <a:p>
              <a:pPr fontAlgn="auto">
                <a:spcBef>
                  <a:spcPts val="0"/>
                </a:spcBef>
                <a:spcAft>
                  <a:spcPts val="0"/>
                </a:spcAft>
                <a:defRPr/>
              </a:pPr>
              <a:r>
                <a:rPr lang="pt-BR" sz="2400" b="1" dirty="0">
                  <a:solidFill>
                    <a:schemeClr val="bg1">
                      <a:alpha val="3000"/>
                    </a:schemeClr>
                  </a:solidFill>
                  <a:latin typeface="+mn-lt"/>
                </a:rPr>
                <a:t>IRPJ					CSLL</a:t>
              </a:r>
            </a:p>
            <a:p>
              <a:pPr fontAlgn="auto">
                <a:spcBef>
                  <a:spcPts val="0"/>
                </a:spcBef>
                <a:spcAft>
                  <a:spcPts val="0"/>
                </a:spcAft>
                <a:defRPr/>
              </a:pPr>
              <a:r>
                <a:rPr lang="pt-BR" sz="2400" b="1" dirty="0">
                  <a:solidFill>
                    <a:schemeClr val="bg1">
                      <a:alpha val="3000"/>
                    </a:schemeClr>
                  </a:solidFill>
                  <a:latin typeface="+mn-lt"/>
                </a:rPr>
                <a:t>		PIS</a:t>
              </a:r>
            </a:p>
            <a:p>
              <a:pPr fontAlgn="auto">
                <a:spcBef>
                  <a:spcPts val="0"/>
                </a:spcBef>
                <a:spcAft>
                  <a:spcPts val="0"/>
                </a:spcAft>
                <a:defRPr/>
              </a:pPr>
              <a:endParaRPr lang="pt-BR" sz="2400" b="1" dirty="0">
                <a:solidFill>
                  <a:schemeClr val="bg1">
                    <a:alpha val="3000"/>
                  </a:schemeClr>
                </a:solidFill>
                <a:latin typeface="+mn-lt"/>
              </a:endParaRPr>
            </a:p>
            <a:p>
              <a:pPr fontAlgn="auto">
                <a:spcBef>
                  <a:spcPts val="0"/>
                </a:spcBef>
                <a:spcAft>
                  <a:spcPts val="0"/>
                </a:spcAft>
                <a:defRPr/>
              </a:pPr>
              <a:r>
                <a:rPr lang="pt-BR" sz="2400" b="1" dirty="0">
                  <a:solidFill>
                    <a:schemeClr val="bg1">
                      <a:alpha val="3000"/>
                    </a:schemeClr>
                  </a:solidFill>
                  <a:latin typeface="+mn-lt"/>
                </a:rPr>
                <a:t>				</a:t>
              </a:r>
              <a:r>
                <a:rPr lang="pt-BR" sz="2400" b="1" dirty="0" err="1">
                  <a:solidFill>
                    <a:schemeClr val="bg1">
                      <a:alpha val="3000"/>
                    </a:schemeClr>
                  </a:solidFill>
                  <a:latin typeface="+mn-lt"/>
                </a:rPr>
                <a:t>Cofins</a:t>
              </a:r>
              <a:endParaRPr lang="pt-BR" sz="2400" b="1" dirty="0">
                <a:solidFill>
                  <a:schemeClr val="bg1">
                    <a:alpha val="3000"/>
                  </a:schemeClr>
                </a:solidFill>
                <a:latin typeface="+mn-lt"/>
              </a:endParaRPr>
            </a:p>
            <a:p>
              <a:pPr fontAlgn="auto">
                <a:spcBef>
                  <a:spcPts val="0"/>
                </a:spcBef>
                <a:spcAft>
                  <a:spcPts val="0"/>
                </a:spcAft>
                <a:defRPr/>
              </a:pPr>
              <a:r>
                <a:rPr lang="pt-BR" sz="2400" b="1" dirty="0">
                  <a:solidFill>
                    <a:schemeClr val="bg1">
                      <a:alpha val="3000"/>
                    </a:schemeClr>
                  </a:solidFill>
                  <a:latin typeface="+mn-lt"/>
                </a:rPr>
                <a:t>ICMS						INSS	</a:t>
              </a:r>
            </a:p>
            <a:p>
              <a:pPr fontAlgn="auto">
                <a:spcBef>
                  <a:spcPts val="0"/>
                </a:spcBef>
                <a:spcAft>
                  <a:spcPts val="0"/>
                </a:spcAft>
                <a:defRPr/>
              </a:pPr>
              <a:r>
                <a:rPr lang="pt-BR" sz="2400" b="1" dirty="0">
                  <a:solidFill>
                    <a:schemeClr val="bg1">
                      <a:alpha val="3000"/>
                    </a:schemeClr>
                  </a:solidFill>
                  <a:latin typeface="+mn-lt"/>
                </a:rPr>
                <a:t>		ICMS-ST		TAX</a:t>
              </a:r>
            </a:p>
            <a:p>
              <a:pPr fontAlgn="auto">
                <a:spcBef>
                  <a:spcPts val="0"/>
                </a:spcBef>
                <a:spcAft>
                  <a:spcPts val="0"/>
                </a:spcAft>
                <a:defRPr/>
              </a:pPr>
              <a:endParaRPr lang="pt-BR" sz="2400" b="1" dirty="0">
                <a:solidFill>
                  <a:schemeClr val="bg1">
                    <a:alpha val="3000"/>
                  </a:schemeClr>
                </a:solidFill>
                <a:latin typeface="+mn-lt"/>
              </a:endParaRPr>
            </a:p>
            <a:p>
              <a:pPr fontAlgn="auto">
                <a:spcBef>
                  <a:spcPts val="0"/>
                </a:spcBef>
                <a:spcAft>
                  <a:spcPts val="0"/>
                </a:spcAft>
                <a:defRPr/>
              </a:pPr>
              <a:r>
                <a:rPr lang="pt-BR" sz="2400" b="1" dirty="0" err="1">
                  <a:solidFill>
                    <a:schemeClr val="bg1">
                      <a:alpha val="3000"/>
                    </a:schemeClr>
                  </a:solidFill>
                  <a:latin typeface="+mn-lt"/>
                </a:rPr>
                <a:t>CPCs</a:t>
              </a:r>
              <a:r>
                <a:rPr lang="pt-BR" sz="2400" b="1" dirty="0">
                  <a:solidFill>
                    <a:schemeClr val="bg1">
                      <a:alpha val="3000"/>
                    </a:schemeClr>
                  </a:solidFill>
                  <a:latin typeface="+mn-lt"/>
                </a:rPr>
                <a:t>			IFRS 	AUDIT</a:t>
              </a:r>
            </a:p>
            <a:p>
              <a:pPr fontAlgn="auto">
                <a:spcBef>
                  <a:spcPts val="0"/>
                </a:spcBef>
                <a:spcAft>
                  <a:spcPts val="0"/>
                </a:spcAft>
                <a:defRPr/>
              </a:pPr>
              <a:endParaRPr lang="pt-BR" sz="2400" b="1" dirty="0">
                <a:solidFill>
                  <a:schemeClr val="bg1">
                    <a:alpha val="3000"/>
                  </a:schemeClr>
                </a:solidFill>
                <a:latin typeface="+mn-lt"/>
              </a:endParaRPr>
            </a:p>
            <a:p>
              <a:pPr fontAlgn="auto">
                <a:spcBef>
                  <a:spcPts val="0"/>
                </a:spcBef>
                <a:spcAft>
                  <a:spcPts val="0"/>
                </a:spcAft>
                <a:defRPr/>
              </a:pPr>
              <a:r>
                <a:rPr lang="pt-BR" sz="2400" b="1" dirty="0">
                  <a:solidFill>
                    <a:schemeClr val="bg1">
                      <a:alpha val="3000"/>
                    </a:schemeClr>
                  </a:solidFill>
                  <a:latin typeface="+mn-lt"/>
                </a:rPr>
                <a:t>FGTS				IPI</a:t>
              </a:r>
            </a:p>
            <a:p>
              <a:pPr fontAlgn="auto">
                <a:spcBef>
                  <a:spcPts val="0"/>
                </a:spcBef>
                <a:spcAft>
                  <a:spcPts val="0"/>
                </a:spcAft>
                <a:defRPr/>
              </a:pPr>
              <a:endParaRPr lang="pt-BR" sz="2400" b="1" dirty="0">
                <a:solidFill>
                  <a:schemeClr val="bg1">
                    <a:alpha val="3000"/>
                  </a:schemeClr>
                </a:solidFill>
                <a:latin typeface="+mn-lt"/>
              </a:endParaRPr>
            </a:p>
            <a:p>
              <a:pPr fontAlgn="auto">
                <a:spcBef>
                  <a:spcPts val="0"/>
                </a:spcBef>
                <a:spcAft>
                  <a:spcPts val="0"/>
                </a:spcAft>
                <a:defRPr/>
              </a:pPr>
              <a:endParaRPr lang="pt-BR" sz="2400" b="1" dirty="0">
                <a:solidFill>
                  <a:schemeClr val="bg1">
                    <a:alpha val="3000"/>
                  </a:schemeClr>
                </a:solidFill>
                <a:latin typeface="+mn-lt"/>
              </a:endParaRPr>
            </a:p>
            <a:p>
              <a:pPr fontAlgn="auto">
                <a:spcBef>
                  <a:spcPts val="0"/>
                </a:spcBef>
                <a:spcAft>
                  <a:spcPts val="0"/>
                </a:spcAft>
                <a:defRPr/>
              </a:pPr>
              <a:r>
                <a:rPr lang="pt-BR" sz="2400" b="1" dirty="0">
                  <a:solidFill>
                    <a:schemeClr val="bg1">
                      <a:alpha val="3000"/>
                    </a:schemeClr>
                  </a:solidFill>
                  <a:latin typeface="+mn-lt"/>
                </a:rPr>
                <a:t>	ITBI		ITCD		IFRS	</a:t>
              </a:r>
            </a:p>
            <a:p>
              <a:pPr fontAlgn="auto">
                <a:spcBef>
                  <a:spcPts val="0"/>
                </a:spcBef>
                <a:spcAft>
                  <a:spcPts val="0"/>
                </a:spcAft>
                <a:defRPr/>
              </a:pPr>
              <a:r>
                <a:rPr lang="pt-BR" sz="2400" b="1" dirty="0">
                  <a:solidFill>
                    <a:schemeClr val="bg1">
                      <a:alpha val="3000"/>
                    </a:schemeClr>
                  </a:solidFill>
                  <a:latin typeface="+mn-lt"/>
                </a:rPr>
                <a:t>ISSQN		IPVA		IOF</a:t>
              </a:r>
            </a:p>
            <a:p>
              <a:pPr fontAlgn="auto">
                <a:spcBef>
                  <a:spcPts val="0"/>
                </a:spcBef>
                <a:spcAft>
                  <a:spcPts val="0"/>
                </a:spcAft>
                <a:defRPr/>
              </a:pPr>
              <a:endParaRPr lang="pt-BR" sz="2400" b="1" dirty="0">
                <a:solidFill>
                  <a:schemeClr val="bg1">
                    <a:alpha val="3000"/>
                  </a:schemeClr>
                </a:solidFill>
                <a:latin typeface="+mn-lt"/>
              </a:endParaRPr>
            </a:p>
            <a:p>
              <a:pPr fontAlgn="auto">
                <a:spcBef>
                  <a:spcPts val="0"/>
                </a:spcBef>
                <a:spcAft>
                  <a:spcPts val="0"/>
                </a:spcAft>
                <a:defRPr/>
              </a:pPr>
              <a:r>
                <a:rPr lang="pt-BR" sz="2400" b="1" dirty="0">
                  <a:solidFill>
                    <a:schemeClr val="bg1">
                      <a:alpha val="3000"/>
                    </a:schemeClr>
                  </a:solidFill>
                  <a:latin typeface="+mn-lt"/>
                </a:rPr>
                <a:t>	AUDITORIA</a:t>
              </a:r>
            </a:p>
            <a:p>
              <a:pPr fontAlgn="auto">
                <a:spcBef>
                  <a:spcPts val="0"/>
                </a:spcBef>
                <a:spcAft>
                  <a:spcPts val="0"/>
                </a:spcAft>
                <a:defRPr/>
              </a:pPr>
              <a:endParaRPr lang="pt-BR" sz="2400" b="1" dirty="0">
                <a:solidFill>
                  <a:schemeClr val="bg1">
                    <a:alpha val="3000"/>
                  </a:schemeClr>
                </a:solidFill>
                <a:latin typeface="+mn-lt"/>
              </a:endParaRPr>
            </a:p>
            <a:p>
              <a:pPr fontAlgn="auto">
                <a:spcBef>
                  <a:spcPts val="0"/>
                </a:spcBef>
                <a:spcAft>
                  <a:spcPts val="0"/>
                </a:spcAft>
                <a:defRPr/>
              </a:pPr>
              <a:endParaRPr lang="pt-BR" sz="2400" b="1" dirty="0">
                <a:solidFill>
                  <a:schemeClr val="bg1">
                    <a:alpha val="3000"/>
                  </a:schemeClr>
                </a:solidFill>
                <a:latin typeface="+mn-lt"/>
              </a:endParaRPr>
            </a:p>
          </p:txBody>
        </p:sp>
        <p:sp>
          <p:nvSpPr>
            <p:cNvPr id="9" name="CaixaDeTexto 8"/>
            <p:cNvSpPr txBox="1"/>
            <p:nvPr/>
          </p:nvSpPr>
          <p:spPr>
            <a:xfrm>
              <a:off x="3358806" y="-878922"/>
              <a:ext cx="4218711" cy="3785652"/>
            </a:xfrm>
            <a:prstGeom prst="rect">
              <a:avLst/>
            </a:prstGeom>
            <a:noFill/>
            <a:effectLst/>
          </p:spPr>
          <p:txBody>
            <a:bodyPr>
              <a:spAutoFit/>
            </a:bodyPr>
            <a:lstStyle/>
            <a:p>
              <a:pPr fontAlgn="auto">
                <a:spcBef>
                  <a:spcPts val="0"/>
                </a:spcBef>
                <a:spcAft>
                  <a:spcPts val="0"/>
                </a:spcAft>
                <a:defRPr/>
              </a:pPr>
              <a:r>
                <a:rPr lang="pt-BR" sz="2400" b="1" dirty="0">
                  <a:solidFill>
                    <a:schemeClr val="bg1">
                      <a:alpha val="3000"/>
                    </a:schemeClr>
                  </a:solidFill>
                  <a:latin typeface="+mn-lt"/>
                </a:rPr>
                <a:t>GTS				IPI</a:t>
              </a:r>
            </a:p>
            <a:p>
              <a:pPr fontAlgn="auto">
                <a:spcBef>
                  <a:spcPts val="0"/>
                </a:spcBef>
                <a:spcAft>
                  <a:spcPts val="0"/>
                </a:spcAft>
                <a:defRPr/>
              </a:pPr>
              <a:endParaRPr lang="pt-BR" sz="2400" b="1" dirty="0">
                <a:solidFill>
                  <a:schemeClr val="bg1">
                    <a:alpha val="3000"/>
                  </a:schemeClr>
                </a:solidFill>
                <a:latin typeface="+mn-lt"/>
              </a:endParaRPr>
            </a:p>
            <a:p>
              <a:pPr fontAlgn="auto">
                <a:spcBef>
                  <a:spcPts val="0"/>
                </a:spcBef>
                <a:spcAft>
                  <a:spcPts val="0"/>
                </a:spcAft>
                <a:defRPr/>
              </a:pPr>
              <a:endParaRPr lang="pt-BR" sz="2400" b="1" dirty="0">
                <a:solidFill>
                  <a:schemeClr val="bg1">
                    <a:alpha val="3000"/>
                  </a:schemeClr>
                </a:solidFill>
                <a:latin typeface="+mn-lt"/>
              </a:endParaRPr>
            </a:p>
            <a:p>
              <a:pPr fontAlgn="auto">
                <a:spcBef>
                  <a:spcPts val="0"/>
                </a:spcBef>
                <a:spcAft>
                  <a:spcPts val="0"/>
                </a:spcAft>
                <a:defRPr/>
              </a:pPr>
              <a:r>
                <a:rPr lang="pt-BR" sz="2400" b="1" dirty="0">
                  <a:solidFill>
                    <a:schemeClr val="bg1">
                      <a:alpha val="3000"/>
                    </a:schemeClr>
                  </a:solidFill>
                  <a:latin typeface="+mn-lt"/>
                </a:rPr>
                <a:t>	ITBI		ITCD		IFRS	</a:t>
              </a:r>
            </a:p>
            <a:p>
              <a:pPr fontAlgn="auto">
                <a:spcBef>
                  <a:spcPts val="0"/>
                </a:spcBef>
                <a:spcAft>
                  <a:spcPts val="0"/>
                </a:spcAft>
                <a:defRPr/>
              </a:pPr>
              <a:r>
                <a:rPr lang="pt-BR" sz="2400" b="1" dirty="0">
                  <a:solidFill>
                    <a:schemeClr val="bg1">
                      <a:alpha val="3000"/>
                    </a:schemeClr>
                  </a:solidFill>
                  <a:latin typeface="+mn-lt"/>
                </a:rPr>
                <a:t>ISSQN		IPVA		IOF</a:t>
              </a:r>
            </a:p>
            <a:p>
              <a:pPr fontAlgn="auto">
                <a:spcBef>
                  <a:spcPts val="0"/>
                </a:spcBef>
                <a:spcAft>
                  <a:spcPts val="0"/>
                </a:spcAft>
                <a:defRPr/>
              </a:pPr>
              <a:endParaRPr lang="pt-BR" sz="2400" b="1" dirty="0">
                <a:solidFill>
                  <a:schemeClr val="bg1">
                    <a:alpha val="3000"/>
                  </a:schemeClr>
                </a:solidFill>
                <a:latin typeface="+mn-lt"/>
              </a:endParaRPr>
            </a:p>
            <a:p>
              <a:pPr fontAlgn="auto">
                <a:spcBef>
                  <a:spcPts val="0"/>
                </a:spcBef>
                <a:spcAft>
                  <a:spcPts val="0"/>
                </a:spcAft>
                <a:defRPr/>
              </a:pPr>
              <a:r>
                <a:rPr lang="pt-BR" sz="2400" b="1" dirty="0">
                  <a:solidFill>
                    <a:schemeClr val="bg1">
                      <a:alpha val="3000"/>
                    </a:schemeClr>
                  </a:solidFill>
                  <a:latin typeface="+mn-lt"/>
                </a:rPr>
                <a:t>	AUDITORIA</a:t>
              </a:r>
            </a:p>
            <a:p>
              <a:pPr fontAlgn="auto">
                <a:spcBef>
                  <a:spcPts val="0"/>
                </a:spcBef>
                <a:spcAft>
                  <a:spcPts val="0"/>
                </a:spcAft>
                <a:defRPr/>
              </a:pPr>
              <a:endParaRPr lang="pt-BR" sz="2400" b="1" dirty="0">
                <a:solidFill>
                  <a:schemeClr val="bg1">
                    <a:alpha val="3000"/>
                  </a:schemeClr>
                </a:solidFill>
                <a:latin typeface="+mn-lt"/>
              </a:endParaRPr>
            </a:p>
            <a:p>
              <a:pPr fontAlgn="auto">
                <a:spcBef>
                  <a:spcPts val="0"/>
                </a:spcBef>
                <a:spcAft>
                  <a:spcPts val="0"/>
                </a:spcAft>
                <a:defRPr/>
              </a:pPr>
              <a:endParaRPr lang="pt-BR" sz="2400" b="1" dirty="0">
                <a:solidFill>
                  <a:schemeClr val="bg1">
                    <a:alpha val="3000"/>
                  </a:schemeClr>
                </a:solidFill>
                <a:latin typeface="+mn-lt"/>
              </a:endParaRPr>
            </a:p>
          </p:txBody>
        </p:sp>
        <p:sp>
          <p:nvSpPr>
            <p:cNvPr id="10" name="CaixaDeTexto 9"/>
            <p:cNvSpPr txBox="1"/>
            <p:nvPr/>
          </p:nvSpPr>
          <p:spPr>
            <a:xfrm>
              <a:off x="-661557" y="-189410"/>
              <a:ext cx="4218711" cy="7478970"/>
            </a:xfrm>
            <a:prstGeom prst="rect">
              <a:avLst/>
            </a:prstGeom>
            <a:noFill/>
            <a:effectLst/>
          </p:spPr>
          <p:txBody>
            <a:bodyPr>
              <a:spAutoFit/>
            </a:bodyPr>
            <a:lstStyle/>
            <a:p>
              <a:pPr fontAlgn="auto">
                <a:spcBef>
                  <a:spcPts val="0"/>
                </a:spcBef>
                <a:spcAft>
                  <a:spcPts val="0"/>
                </a:spcAft>
                <a:defRPr/>
              </a:pPr>
              <a:r>
                <a:rPr lang="pt-BR" sz="2400" b="1" dirty="0">
                  <a:solidFill>
                    <a:schemeClr val="bg1">
                      <a:alpha val="4000"/>
                    </a:schemeClr>
                  </a:solidFill>
                  <a:latin typeface="+mn-lt"/>
                </a:rPr>
                <a:t>IRPJ					CSLL</a:t>
              </a:r>
            </a:p>
            <a:p>
              <a:pPr fontAlgn="auto">
                <a:spcBef>
                  <a:spcPts val="0"/>
                </a:spcBef>
                <a:spcAft>
                  <a:spcPts val="0"/>
                </a:spcAft>
                <a:defRPr/>
              </a:pPr>
              <a:r>
                <a:rPr lang="pt-BR" sz="2400" b="1" dirty="0">
                  <a:solidFill>
                    <a:schemeClr val="bg1">
                      <a:alpha val="4000"/>
                    </a:schemeClr>
                  </a:solidFill>
                  <a:latin typeface="+mn-lt"/>
                </a:rPr>
                <a:t>		PIS</a:t>
              </a:r>
            </a:p>
            <a:p>
              <a:pPr fontAlgn="auto">
                <a:spcBef>
                  <a:spcPts val="0"/>
                </a:spcBef>
                <a:spcAft>
                  <a:spcPts val="0"/>
                </a:spcAft>
                <a:defRPr/>
              </a:pPr>
              <a:endParaRPr lang="pt-BR" sz="2400" b="1" dirty="0">
                <a:solidFill>
                  <a:schemeClr val="bg1">
                    <a:alpha val="4000"/>
                  </a:schemeClr>
                </a:solidFill>
                <a:latin typeface="+mn-lt"/>
              </a:endParaRPr>
            </a:p>
            <a:p>
              <a:pPr fontAlgn="auto">
                <a:spcBef>
                  <a:spcPts val="0"/>
                </a:spcBef>
                <a:spcAft>
                  <a:spcPts val="0"/>
                </a:spcAft>
                <a:defRPr/>
              </a:pPr>
              <a:r>
                <a:rPr lang="pt-BR" sz="2400" b="1" dirty="0">
                  <a:solidFill>
                    <a:schemeClr val="bg1">
                      <a:alpha val="4000"/>
                    </a:schemeClr>
                  </a:solidFill>
                  <a:latin typeface="+mn-lt"/>
                </a:rPr>
                <a:t>				</a:t>
              </a:r>
              <a:r>
                <a:rPr lang="pt-BR" sz="2400" b="1" dirty="0" err="1">
                  <a:solidFill>
                    <a:schemeClr val="bg1">
                      <a:alpha val="4000"/>
                    </a:schemeClr>
                  </a:solidFill>
                  <a:latin typeface="+mn-lt"/>
                </a:rPr>
                <a:t>Cofins</a:t>
              </a:r>
              <a:endParaRPr lang="pt-BR" sz="2400" b="1" dirty="0">
                <a:solidFill>
                  <a:schemeClr val="bg1">
                    <a:alpha val="4000"/>
                  </a:schemeClr>
                </a:solidFill>
                <a:latin typeface="+mn-lt"/>
              </a:endParaRPr>
            </a:p>
            <a:p>
              <a:pPr fontAlgn="auto">
                <a:spcBef>
                  <a:spcPts val="0"/>
                </a:spcBef>
                <a:spcAft>
                  <a:spcPts val="0"/>
                </a:spcAft>
                <a:defRPr/>
              </a:pPr>
              <a:r>
                <a:rPr lang="pt-BR" sz="2400" b="1" dirty="0">
                  <a:solidFill>
                    <a:schemeClr val="bg1">
                      <a:alpha val="4000"/>
                    </a:schemeClr>
                  </a:solidFill>
                  <a:latin typeface="+mn-lt"/>
                </a:rPr>
                <a:t>ICMS						INSS	</a:t>
              </a:r>
            </a:p>
            <a:p>
              <a:pPr fontAlgn="auto">
                <a:spcBef>
                  <a:spcPts val="0"/>
                </a:spcBef>
                <a:spcAft>
                  <a:spcPts val="0"/>
                </a:spcAft>
                <a:defRPr/>
              </a:pPr>
              <a:r>
                <a:rPr lang="pt-BR" sz="2400" b="1" dirty="0">
                  <a:solidFill>
                    <a:schemeClr val="bg1">
                      <a:alpha val="4000"/>
                    </a:schemeClr>
                  </a:solidFill>
                  <a:latin typeface="+mn-lt"/>
                </a:rPr>
                <a:t>		ICMS-ST		TAX</a:t>
              </a:r>
            </a:p>
            <a:p>
              <a:pPr fontAlgn="auto">
                <a:spcBef>
                  <a:spcPts val="0"/>
                </a:spcBef>
                <a:spcAft>
                  <a:spcPts val="0"/>
                </a:spcAft>
                <a:defRPr/>
              </a:pPr>
              <a:endParaRPr lang="pt-BR" sz="2400" b="1" dirty="0">
                <a:solidFill>
                  <a:schemeClr val="bg1">
                    <a:alpha val="3000"/>
                  </a:schemeClr>
                </a:solidFill>
                <a:latin typeface="+mn-lt"/>
              </a:endParaRPr>
            </a:p>
            <a:p>
              <a:pPr fontAlgn="auto">
                <a:spcBef>
                  <a:spcPts val="0"/>
                </a:spcBef>
                <a:spcAft>
                  <a:spcPts val="0"/>
                </a:spcAft>
                <a:defRPr/>
              </a:pPr>
              <a:r>
                <a:rPr lang="pt-BR" sz="2400" b="1" dirty="0" err="1">
                  <a:solidFill>
                    <a:schemeClr val="bg1">
                      <a:alpha val="4000"/>
                    </a:schemeClr>
                  </a:solidFill>
                  <a:latin typeface="+mn-lt"/>
                </a:rPr>
                <a:t>CPCs</a:t>
              </a:r>
              <a:r>
                <a:rPr lang="pt-BR" sz="2400" b="1" dirty="0">
                  <a:solidFill>
                    <a:schemeClr val="bg1">
                      <a:alpha val="4000"/>
                    </a:schemeClr>
                  </a:solidFill>
                  <a:latin typeface="+mn-lt"/>
                </a:rPr>
                <a:t>			IFRS 	AUDIT</a:t>
              </a:r>
            </a:p>
            <a:p>
              <a:pPr fontAlgn="auto">
                <a:spcBef>
                  <a:spcPts val="0"/>
                </a:spcBef>
                <a:spcAft>
                  <a:spcPts val="0"/>
                </a:spcAft>
                <a:defRPr/>
              </a:pPr>
              <a:endParaRPr lang="pt-BR" sz="2400" b="1" dirty="0">
                <a:solidFill>
                  <a:schemeClr val="bg1">
                    <a:alpha val="4000"/>
                  </a:schemeClr>
                </a:solidFill>
                <a:latin typeface="+mn-lt"/>
              </a:endParaRPr>
            </a:p>
            <a:p>
              <a:pPr fontAlgn="auto">
                <a:spcBef>
                  <a:spcPts val="0"/>
                </a:spcBef>
                <a:spcAft>
                  <a:spcPts val="0"/>
                </a:spcAft>
                <a:defRPr/>
              </a:pPr>
              <a:r>
                <a:rPr lang="pt-BR" sz="2400" b="1" dirty="0">
                  <a:solidFill>
                    <a:schemeClr val="bg1">
                      <a:alpha val="4000"/>
                    </a:schemeClr>
                  </a:solidFill>
                  <a:latin typeface="+mn-lt"/>
                </a:rPr>
                <a:t>FGTS				IPI</a:t>
              </a:r>
            </a:p>
            <a:p>
              <a:pPr fontAlgn="auto">
                <a:spcBef>
                  <a:spcPts val="0"/>
                </a:spcBef>
                <a:spcAft>
                  <a:spcPts val="0"/>
                </a:spcAft>
                <a:defRPr/>
              </a:pPr>
              <a:endParaRPr lang="pt-BR" sz="2400" b="1" dirty="0">
                <a:solidFill>
                  <a:schemeClr val="bg1">
                    <a:alpha val="4000"/>
                  </a:schemeClr>
                </a:solidFill>
                <a:latin typeface="+mn-lt"/>
              </a:endParaRPr>
            </a:p>
            <a:p>
              <a:pPr fontAlgn="auto">
                <a:spcBef>
                  <a:spcPts val="0"/>
                </a:spcBef>
                <a:spcAft>
                  <a:spcPts val="0"/>
                </a:spcAft>
                <a:defRPr/>
              </a:pPr>
              <a:endParaRPr lang="pt-BR" sz="2400" b="1" dirty="0">
                <a:solidFill>
                  <a:schemeClr val="bg1">
                    <a:alpha val="4000"/>
                  </a:schemeClr>
                </a:solidFill>
                <a:latin typeface="+mn-lt"/>
              </a:endParaRPr>
            </a:p>
            <a:p>
              <a:pPr fontAlgn="auto">
                <a:spcBef>
                  <a:spcPts val="0"/>
                </a:spcBef>
                <a:spcAft>
                  <a:spcPts val="0"/>
                </a:spcAft>
                <a:defRPr/>
              </a:pPr>
              <a:r>
                <a:rPr lang="pt-BR" sz="2400" b="1" dirty="0">
                  <a:solidFill>
                    <a:schemeClr val="bg1">
                      <a:alpha val="4000"/>
                    </a:schemeClr>
                  </a:solidFill>
                  <a:latin typeface="+mn-lt"/>
                </a:rPr>
                <a:t>	ITBI		ITCD		IFRS	</a:t>
              </a:r>
            </a:p>
            <a:p>
              <a:pPr fontAlgn="auto">
                <a:spcBef>
                  <a:spcPts val="0"/>
                </a:spcBef>
                <a:spcAft>
                  <a:spcPts val="0"/>
                </a:spcAft>
                <a:defRPr/>
              </a:pPr>
              <a:r>
                <a:rPr lang="pt-BR" sz="2400" b="1" dirty="0">
                  <a:solidFill>
                    <a:schemeClr val="bg1">
                      <a:alpha val="4000"/>
                    </a:schemeClr>
                  </a:solidFill>
                  <a:latin typeface="+mn-lt"/>
                </a:rPr>
                <a:t>ISSQN		IPVA		IOF</a:t>
              </a:r>
            </a:p>
            <a:p>
              <a:pPr fontAlgn="auto">
                <a:spcBef>
                  <a:spcPts val="0"/>
                </a:spcBef>
                <a:spcAft>
                  <a:spcPts val="0"/>
                </a:spcAft>
                <a:defRPr/>
              </a:pPr>
              <a:endParaRPr lang="pt-BR" sz="2400" b="1" dirty="0">
                <a:solidFill>
                  <a:schemeClr val="bg1">
                    <a:alpha val="4000"/>
                  </a:schemeClr>
                </a:solidFill>
                <a:latin typeface="+mn-lt"/>
              </a:endParaRPr>
            </a:p>
            <a:p>
              <a:pPr fontAlgn="auto">
                <a:spcBef>
                  <a:spcPts val="0"/>
                </a:spcBef>
                <a:spcAft>
                  <a:spcPts val="0"/>
                </a:spcAft>
                <a:defRPr/>
              </a:pPr>
              <a:r>
                <a:rPr lang="pt-BR" sz="2400" b="1" dirty="0">
                  <a:solidFill>
                    <a:schemeClr val="bg1">
                      <a:alpha val="4000"/>
                    </a:schemeClr>
                  </a:solidFill>
                  <a:latin typeface="+mn-lt"/>
                </a:rPr>
                <a:t>	AUDITORIA</a:t>
              </a:r>
            </a:p>
            <a:p>
              <a:pPr fontAlgn="auto">
                <a:spcBef>
                  <a:spcPts val="0"/>
                </a:spcBef>
                <a:spcAft>
                  <a:spcPts val="0"/>
                </a:spcAft>
                <a:defRPr/>
              </a:pPr>
              <a:endParaRPr lang="pt-BR" sz="2400" b="1" dirty="0">
                <a:solidFill>
                  <a:schemeClr val="bg1">
                    <a:alpha val="4000"/>
                  </a:schemeClr>
                </a:solidFill>
                <a:latin typeface="+mn-lt"/>
              </a:endParaRPr>
            </a:p>
            <a:p>
              <a:pPr fontAlgn="auto">
                <a:spcBef>
                  <a:spcPts val="0"/>
                </a:spcBef>
                <a:spcAft>
                  <a:spcPts val="0"/>
                </a:spcAft>
                <a:defRPr/>
              </a:pPr>
              <a:endParaRPr lang="pt-BR" sz="2400" b="1" dirty="0">
                <a:solidFill>
                  <a:schemeClr val="bg1">
                    <a:alpha val="4000"/>
                  </a:schemeClr>
                </a:solidFill>
                <a:latin typeface="+mn-lt"/>
              </a:endParaRPr>
            </a:p>
          </p:txBody>
        </p:sp>
      </p:grpSp>
      <p:sp>
        <p:nvSpPr>
          <p:cNvPr id="6147" name="Título 1"/>
          <p:cNvSpPr>
            <a:spLocks noGrp="1"/>
          </p:cNvSpPr>
          <p:nvPr>
            <p:ph type="ctrTitle"/>
          </p:nvPr>
        </p:nvSpPr>
        <p:spPr>
          <a:xfrm>
            <a:off x="1637414" y="1818167"/>
            <a:ext cx="9165266" cy="3692267"/>
          </a:xfrm>
        </p:spPr>
        <p:txBody>
          <a:bodyPr/>
          <a:lstStyle/>
          <a:p>
            <a:pPr algn="just"/>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b="1" dirty="0">
                <a:latin typeface="Times New Roman" panose="02020603050405020304" pitchFamily="18" charset="0"/>
                <a:cs typeface="Times New Roman" panose="02020603050405020304" pitchFamily="18" charset="0"/>
              </a:rPr>
              <a:t>CHRISTIANE FERRAZ DUTRA ROCHA </a:t>
            </a:r>
            <a:r>
              <a:rPr lang="pt-BR" sz="2000" dirty="0">
                <a:latin typeface="Times New Roman" panose="02020603050405020304" pitchFamily="18" charset="0"/>
                <a:cs typeface="Times New Roman" panose="02020603050405020304" pitchFamily="18" charset="0"/>
              </a:rPr>
              <a:t>- Consultora </a:t>
            </a:r>
            <a:r>
              <a:rPr lang="pt-BR" sz="2000" dirty="0" smtClean="0">
                <a:latin typeface="Times New Roman" panose="02020603050405020304" pitchFamily="18" charset="0"/>
                <a:cs typeface="Times New Roman" panose="02020603050405020304" pitchFamily="18" charset="0"/>
              </a:rPr>
              <a:t>Tributária da </a:t>
            </a:r>
            <a:r>
              <a:rPr lang="pt-BR" sz="2000" b="1" dirty="0" smtClean="0">
                <a:solidFill>
                  <a:schemeClr val="tx1"/>
                </a:solidFill>
                <a:latin typeface="Times New Roman" panose="02020603050405020304" pitchFamily="18" charset="0"/>
                <a:cs typeface="Times New Roman" panose="02020603050405020304" pitchFamily="18" charset="0"/>
              </a:rPr>
              <a:t>ENFOQUE Soluções Empresariais</a:t>
            </a:r>
            <a:r>
              <a:rPr lang="pt-BR" sz="2000" dirty="0" smtClean="0">
                <a:latin typeface="Times New Roman" panose="02020603050405020304" pitchFamily="18" charset="0"/>
                <a:cs typeface="Times New Roman" panose="02020603050405020304" pitchFamily="18" charset="0"/>
              </a:rPr>
              <a:t>, </a:t>
            </a:r>
            <a:r>
              <a:rPr lang="pt-BR" sz="2000" dirty="0">
                <a:latin typeface="Times New Roman" panose="02020603050405020304" pitchFamily="18" charset="0"/>
                <a:cs typeface="Times New Roman" panose="02020603050405020304" pitchFamily="18" charset="0"/>
              </a:rPr>
              <a:t>Auditora Independente registrada no Conselho Federal de Contabilidade e habilitada pela CVM - CNAI n° 4455, Pós Graduada em Contabilidade Fiscal e Direito Tributário, Graduada em Ciências Contábeis e Direito, Instrutora de Cursos de Capacitação profissional do CRC/MG – Cadastro n° 043/2015, Universidade </a:t>
            </a:r>
            <a:r>
              <a:rPr lang="pt-BR" sz="2000" dirty="0" err="1">
                <a:latin typeface="Times New Roman" panose="02020603050405020304" pitchFamily="18" charset="0"/>
                <a:cs typeface="Times New Roman" panose="02020603050405020304" pitchFamily="18" charset="0"/>
              </a:rPr>
              <a:t>Fumec</a:t>
            </a:r>
            <a:r>
              <a:rPr lang="pt-BR" sz="2000" dirty="0">
                <a:latin typeface="Times New Roman" panose="02020603050405020304" pitchFamily="18" charset="0"/>
                <a:cs typeface="Times New Roman" panose="02020603050405020304" pitchFamily="18" charset="0"/>
              </a:rPr>
              <a:t> e diversos Sindicatos do segmento contábil na Capital e no Interior de Minas Gerais.</a:t>
            </a:r>
          </a:p>
        </p:txBody>
      </p:sp>
      <p:sp>
        <p:nvSpPr>
          <p:cNvPr id="5" name="Retângulo 4"/>
          <p:cNvSpPr/>
          <p:nvPr/>
        </p:nvSpPr>
        <p:spPr>
          <a:xfrm>
            <a:off x="903288" y="-190500"/>
            <a:ext cx="544512" cy="12573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513345" y="735609"/>
            <a:ext cx="4072302" cy="665679"/>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solidFill>
                  <a:schemeClr val="tx1"/>
                </a:solidFill>
                <a:latin typeface="Times New Roman" pitchFamily="18" charset="0"/>
                <a:cs typeface="Times New Roman" pitchFamily="18" charset="0"/>
              </a:rPr>
              <a:t>Ponto importante!                               Alíquota Interna do Estado de Destino</a:t>
            </a:r>
            <a:endParaRPr lang="pt-BR" b="1" dirty="0">
              <a:solidFill>
                <a:schemeClr val="tx1"/>
              </a:solidFill>
              <a:latin typeface="Times New Roman" pitchFamily="18" charset="0"/>
              <a:cs typeface="Times New Roman" pitchFamily="18" charset="0"/>
            </a:endParaRPr>
          </a:p>
        </p:txBody>
      </p:sp>
      <p:sp>
        <p:nvSpPr>
          <p:cNvPr id="10" name="Retângulo 9"/>
          <p:cNvSpPr/>
          <p:nvPr/>
        </p:nvSpPr>
        <p:spPr>
          <a:xfrm>
            <a:off x="668741" y="1789880"/>
            <a:ext cx="3466531" cy="3139321"/>
          </a:xfrm>
          <a:prstGeom prst="rect">
            <a:avLst/>
          </a:prstGeom>
        </p:spPr>
        <p:txBody>
          <a:bodyPr wrap="square">
            <a:spAutoFit/>
          </a:bodyPr>
          <a:lstStyle/>
          <a:p>
            <a:pPr algn="just"/>
            <a:r>
              <a:rPr lang="pt-BR" dirty="0" smtClean="0">
                <a:solidFill>
                  <a:schemeClr val="bg1"/>
                </a:solidFill>
                <a:latin typeface="Times New Roman" pitchFamily="18" charset="0"/>
                <a:cs typeface="Times New Roman" pitchFamily="18" charset="0"/>
              </a:rPr>
              <a:t>É muito importante que o vendedor e o prestador de serviços, consulte a legislação interna do Estado de destino, a fim de, certificar-se da alíquota interna do “produto” ou “serviço”, posto em circulação, não se limitando apenas a alíquota reconhecida como regra geral para aquele Estado, para não correr o risco de apurar o Diferencial de Alíquota errado.</a:t>
            </a:r>
            <a:endParaRPr lang="pt-BR" dirty="0">
              <a:solidFill>
                <a:schemeClr val="bg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srcRect/>
          <a:stretch>
            <a:fillRect/>
          </a:stretch>
        </p:blipFill>
        <p:spPr bwMode="auto">
          <a:xfrm>
            <a:off x="4844955" y="278493"/>
            <a:ext cx="7137780" cy="6398479"/>
          </a:xfrm>
          <a:prstGeom prst="rect">
            <a:avLst/>
          </a:prstGeom>
          <a:noFill/>
          <a:ln w="9525">
            <a:noFill/>
            <a:miter lim="800000"/>
            <a:headEnd/>
            <a:tailEnd/>
          </a:ln>
          <a:effectLst/>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798201" y="520578"/>
            <a:ext cx="10470668" cy="612663"/>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latin typeface="Times New Roman" pitchFamily="18" charset="0"/>
                <a:cs typeface="Times New Roman" pitchFamily="18" charset="0"/>
              </a:rPr>
              <a:t>Devolução ou retorno de mercadorias adquiridas por consumidor final Mineiro, não contribuinte do ICMS, em operações interestaduais</a:t>
            </a:r>
            <a:endParaRPr lang="pt-BR" b="1" dirty="0">
              <a:solidFill>
                <a:schemeClr val="tx1"/>
              </a:solidFill>
              <a:latin typeface="Times New Roman" pitchFamily="18" charset="0"/>
              <a:cs typeface="Times New Roman" pitchFamily="18" charset="0"/>
            </a:endParaRPr>
          </a:p>
        </p:txBody>
      </p:sp>
      <p:sp>
        <p:nvSpPr>
          <p:cNvPr id="10" name="Retângulo 9"/>
          <p:cNvSpPr/>
          <p:nvPr/>
        </p:nvSpPr>
        <p:spPr>
          <a:xfrm>
            <a:off x="7705245" y="2031246"/>
            <a:ext cx="3753330" cy="4247317"/>
          </a:xfrm>
          <a:prstGeom prst="rect">
            <a:avLst/>
          </a:prstGeom>
        </p:spPr>
        <p:txBody>
          <a:bodyPr wrap="square">
            <a:spAutoFit/>
          </a:bodyPr>
          <a:lstStyle/>
          <a:p>
            <a:r>
              <a:rPr lang="pt-BR" dirty="0" smtClean="0">
                <a:solidFill>
                  <a:schemeClr val="bg1"/>
                </a:solidFill>
                <a:latin typeface="Times New Roman" pitchFamily="18" charset="0"/>
                <a:cs typeface="Times New Roman" pitchFamily="18" charset="0"/>
              </a:rPr>
              <a:t>Fundamentação: Art. 95-A do RICMS/MG – Procedimentos a serem seguidos:</a:t>
            </a:r>
          </a:p>
          <a:p>
            <a:pPr algn="just"/>
            <a:endParaRPr lang="pt-BR" dirty="0" smtClean="0">
              <a:solidFill>
                <a:schemeClr val="bg1"/>
              </a:solidFill>
              <a:latin typeface="Times New Roman" pitchFamily="18" charset="0"/>
              <a:cs typeface="Times New Roman" pitchFamily="18" charset="0"/>
            </a:endParaRPr>
          </a:p>
          <a:p>
            <a:pPr algn="just"/>
            <a:r>
              <a:rPr lang="pt-BR" dirty="0" smtClean="0">
                <a:solidFill>
                  <a:schemeClr val="bg1"/>
                </a:solidFill>
                <a:latin typeface="Times New Roman" pitchFamily="18" charset="0"/>
                <a:cs typeface="Times New Roman" pitchFamily="18" charset="0"/>
              </a:rPr>
              <a:t>1) o contribuinte remetente, estabelecido em outra unidade federada, seja inscrito no Cadastro de Contribuintes do ICMS ou cadastrado no Cadastro Simplificado de Contribuintes do ICMS - DIFAL, ambos deste Estado; </a:t>
            </a:r>
          </a:p>
          <a:p>
            <a:pPr marL="342900" indent="-342900" algn="just"/>
            <a:endParaRPr lang="pt-BR" dirty="0" smtClean="0">
              <a:solidFill>
                <a:schemeClr val="bg1"/>
              </a:solidFill>
              <a:latin typeface="Times New Roman" pitchFamily="18" charset="0"/>
              <a:cs typeface="Times New Roman" pitchFamily="18" charset="0"/>
            </a:endParaRPr>
          </a:p>
          <a:p>
            <a:pPr algn="just"/>
            <a:r>
              <a:rPr lang="pt-BR" dirty="0" smtClean="0">
                <a:solidFill>
                  <a:schemeClr val="bg1"/>
                </a:solidFill>
                <a:latin typeface="Times New Roman" pitchFamily="18" charset="0"/>
                <a:cs typeface="Times New Roman" pitchFamily="18" charset="0"/>
              </a:rPr>
              <a:t>2) seja emitida a NF-e relativa à entrada da mercadoria no estabelecimento.</a:t>
            </a:r>
            <a:endParaRPr lang="pt-BR" dirty="0">
              <a:solidFill>
                <a:schemeClr val="bg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517" y="1497398"/>
            <a:ext cx="6855312" cy="5033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have esquerda 1"/>
          <p:cNvSpPr/>
          <p:nvPr/>
        </p:nvSpPr>
        <p:spPr>
          <a:xfrm>
            <a:off x="7272670" y="3426347"/>
            <a:ext cx="241379" cy="264957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762167" y="282485"/>
            <a:ext cx="11134558" cy="612663"/>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fontAlgn="auto">
              <a:spcBef>
                <a:spcPts val="0"/>
              </a:spcBef>
              <a:spcAft>
                <a:spcPts val="0"/>
              </a:spcAft>
              <a:defRPr/>
            </a:pPr>
            <a:r>
              <a:rPr lang="pt-BR" b="1" dirty="0" smtClean="0">
                <a:latin typeface="Times New Roman" pitchFamily="18" charset="0"/>
                <a:cs typeface="Times New Roman" pitchFamily="18" charset="0"/>
              </a:rPr>
              <a:t>Devolução ou retorno de mercadorias adquiridas de Fornecedores Mineiros, por consumidor final, não contribuinte do ICMS, em operações interestaduais</a:t>
            </a:r>
            <a:endParaRPr lang="pt-BR" b="1" dirty="0">
              <a:solidFill>
                <a:schemeClr val="tx1"/>
              </a:solidFill>
              <a:latin typeface="Times New Roman" pitchFamily="18" charset="0"/>
              <a:cs typeface="Times New Roman" pitchFamily="18" charset="0"/>
            </a:endParaRPr>
          </a:p>
        </p:txBody>
      </p:sp>
      <p:sp>
        <p:nvSpPr>
          <p:cNvPr id="10" name="Retângulo 9"/>
          <p:cNvSpPr/>
          <p:nvPr/>
        </p:nvSpPr>
        <p:spPr>
          <a:xfrm>
            <a:off x="7848120" y="2520456"/>
            <a:ext cx="3753330" cy="3416320"/>
          </a:xfrm>
          <a:prstGeom prst="rect">
            <a:avLst/>
          </a:prstGeom>
        </p:spPr>
        <p:txBody>
          <a:bodyPr wrap="square">
            <a:spAutoFit/>
          </a:bodyPr>
          <a:lstStyle/>
          <a:p>
            <a:pPr algn="just"/>
            <a:r>
              <a:rPr lang="pt-BR" dirty="0" smtClean="0">
                <a:solidFill>
                  <a:schemeClr val="bg1"/>
                </a:solidFill>
                <a:latin typeface="Times New Roman" panose="02020603050405020304" pitchFamily="18" charset="0"/>
                <a:cs typeface="Times New Roman" panose="02020603050405020304" pitchFamily="18" charset="0"/>
              </a:rPr>
              <a:t>Procedimento: § 4°, art. 11 do Decreto n° 46.930/2015</a:t>
            </a:r>
          </a:p>
          <a:p>
            <a:pPr algn="just"/>
            <a:endParaRPr lang="pt-BR" dirty="0" smtClean="0">
              <a:solidFill>
                <a:schemeClr val="bg1"/>
              </a:solidFill>
              <a:latin typeface="Times New Roman" panose="02020603050405020304" pitchFamily="18" charset="0"/>
              <a:cs typeface="Times New Roman" panose="02020603050405020304" pitchFamily="18" charset="0"/>
            </a:endParaRPr>
          </a:p>
          <a:p>
            <a:pPr algn="just"/>
            <a:r>
              <a:rPr lang="pt-BR" dirty="0" smtClean="0">
                <a:solidFill>
                  <a:schemeClr val="bg1"/>
                </a:solidFill>
              </a:rPr>
              <a:t>1</a:t>
            </a:r>
            <a:r>
              <a:rPr lang="pt-BR" dirty="0">
                <a:solidFill>
                  <a:schemeClr val="bg1"/>
                </a:solidFill>
                <a:latin typeface="Times New Roman" panose="02020603050405020304" pitchFamily="18" charset="0"/>
                <a:cs typeface="Times New Roman" panose="02020603050405020304" pitchFamily="18" charset="0"/>
              </a:rPr>
              <a:t>) emitir a Nota Fiscal Eletrônica (NF-e) relativa à entrada da mercadoria </a:t>
            </a:r>
            <a:r>
              <a:rPr lang="pt-BR" dirty="0" smtClean="0">
                <a:solidFill>
                  <a:schemeClr val="bg1"/>
                </a:solidFill>
                <a:latin typeface="Times New Roman" panose="02020603050405020304" pitchFamily="18" charset="0"/>
                <a:cs typeface="Times New Roman" panose="02020603050405020304" pitchFamily="18" charset="0"/>
              </a:rPr>
              <a:t>no estabelecimento;</a:t>
            </a:r>
          </a:p>
          <a:p>
            <a:pPr algn="just"/>
            <a:endParaRPr lang="pt-BR" dirty="0">
              <a:solidFill>
                <a:schemeClr val="bg1"/>
              </a:solidFill>
              <a:latin typeface="Times New Roman" panose="02020603050405020304" pitchFamily="18" charset="0"/>
              <a:cs typeface="Times New Roman" panose="02020603050405020304" pitchFamily="18" charset="0"/>
            </a:endParaRPr>
          </a:p>
          <a:p>
            <a:pPr algn="just"/>
            <a:r>
              <a:rPr lang="pt-BR" dirty="0">
                <a:solidFill>
                  <a:schemeClr val="bg1"/>
                </a:solidFill>
                <a:latin typeface="Times New Roman" panose="02020603050405020304" pitchFamily="18" charset="0"/>
                <a:cs typeface="Times New Roman" panose="02020603050405020304" pitchFamily="18" charset="0"/>
              </a:rPr>
              <a:t>2) ao final do período de apuração, totalizar os valores a serem restituídos e </a:t>
            </a:r>
            <a:r>
              <a:rPr lang="pt-BR" dirty="0" smtClean="0">
                <a:solidFill>
                  <a:schemeClr val="bg1"/>
                </a:solidFill>
                <a:latin typeface="Times New Roman" panose="02020603050405020304" pitchFamily="18" charset="0"/>
                <a:cs typeface="Times New Roman" panose="02020603050405020304" pitchFamily="18" charset="0"/>
              </a:rPr>
              <a:t>lançar a </a:t>
            </a:r>
            <a:r>
              <a:rPr lang="pt-BR" dirty="0">
                <a:solidFill>
                  <a:schemeClr val="bg1"/>
                </a:solidFill>
                <a:latin typeface="Times New Roman" panose="02020603050405020304" pitchFamily="18" charset="0"/>
                <a:cs typeface="Times New Roman" panose="02020603050405020304" pitchFamily="18" charset="0"/>
              </a:rPr>
              <a:t>soma no campo 71 do quadro Outros Créditos/Débitos da DAPI.</a:t>
            </a:r>
            <a:endParaRPr lang="pt-BR" dirty="0" smtClean="0">
              <a:solidFill>
                <a:schemeClr val="bg1"/>
              </a:solidFill>
              <a:latin typeface="Times New Roman" pitchFamily="18" charset="0"/>
              <a:cs typeface="Times New Roman" pitchFamily="18" charset="0"/>
            </a:endParaRPr>
          </a:p>
        </p:txBody>
      </p:sp>
      <p:sp>
        <p:nvSpPr>
          <p:cNvPr id="2" name="Chave esquerda 1"/>
          <p:cNvSpPr/>
          <p:nvPr/>
        </p:nvSpPr>
        <p:spPr>
          <a:xfrm>
            <a:off x="7272670" y="3604316"/>
            <a:ext cx="381387" cy="236296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645" y="992436"/>
            <a:ext cx="6334125"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o explicativo em seta para cima 12"/>
          <p:cNvSpPr/>
          <p:nvPr/>
        </p:nvSpPr>
        <p:spPr>
          <a:xfrm>
            <a:off x="1351128" y="5936776"/>
            <a:ext cx="10467833" cy="702860"/>
          </a:xfrm>
          <a:prstGeom prst="up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pPr>
            <a:r>
              <a:rPr lang="pt-BR" sz="1600" dirty="0" smtClean="0">
                <a:solidFill>
                  <a:schemeClr val="bg1"/>
                </a:solidFill>
                <a:latin typeface="Times New Roman" pitchFamily="18" charset="0"/>
                <a:cs typeface="Times New Roman" pitchFamily="18" charset="0"/>
              </a:rPr>
              <a:t>A parcela do DIFAL recolhida em favor da UF do destinatário, para ser recuperado deverá atender a legislação interna no que tange ao processo de restituição. </a:t>
            </a:r>
          </a:p>
        </p:txBody>
      </p:sp>
    </p:spTree>
    <p:extLst>
      <p:ext uri="{BB962C8B-B14F-4D97-AF65-F5344CB8AC3E}">
        <p14:creationId xmlns:p14="http://schemas.microsoft.com/office/powerpoint/2010/main" val="14667475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943407" y="567551"/>
            <a:ext cx="6148509" cy="612663"/>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latin typeface="Times New Roman" pitchFamily="18" charset="0"/>
                <a:cs typeface="Times New Roman" pitchFamily="18" charset="0"/>
              </a:rPr>
              <a:t>Cadastro de Contribuintes do ICMS e                                                Cadastro Simplificado de Contribuintes do ICMS - DIFAL</a:t>
            </a:r>
            <a:endParaRPr lang="pt-BR" b="1" dirty="0">
              <a:solidFill>
                <a:schemeClr val="tx1"/>
              </a:solidFill>
              <a:latin typeface="Times New Roman" pitchFamily="18" charset="0"/>
              <a:cs typeface="Times New Roman" pitchFamily="18" charset="0"/>
            </a:endParaRPr>
          </a:p>
        </p:txBody>
      </p:sp>
      <p:sp>
        <p:nvSpPr>
          <p:cNvPr id="10" name="Retângulo 9"/>
          <p:cNvSpPr/>
          <p:nvPr/>
        </p:nvSpPr>
        <p:spPr>
          <a:xfrm>
            <a:off x="804531" y="1498663"/>
            <a:ext cx="10464338" cy="3908762"/>
          </a:xfrm>
          <a:prstGeom prst="rect">
            <a:avLst/>
          </a:prstGeom>
        </p:spPr>
        <p:txBody>
          <a:bodyPr wrap="square">
            <a:spAutoFit/>
          </a:bodyPr>
          <a:lstStyle/>
          <a:p>
            <a:pPr algn="just"/>
            <a:r>
              <a:rPr lang="pt-BR" dirty="0" smtClean="0">
                <a:solidFill>
                  <a:schemeClr val="bg1"/>
                </a:solidFill>
                <a:latin typeface="Times New Roman" pitchFamily="18" charset="0"/>
                <a:cs typeface="Times New Roman" pitchFamily="18" charset="0"/>
              </a:rPr>
              <a:t>Nos termos do art. 97 do RICMS/2002, aqueles que promoverem operações interestaduais de circulação de mercadoria destinadas a consumidor final não contribuinte do ICMS domiciliado neste Estado ou realizarem prestações de serviços de transporte interestadual ou de comunicação destinada a Minas Gerais, </a:t>
            </a:r>
            <a:r>
              <a:rPr lang="pt-BR" u="sng" dirty="0" smtClean="0">
                <a:solidFill>
                  <a:schemeClr val="bg1"/>
                </a:solidFill>
                <a:latin typeface="Times New Roman" pitchFamily="18" charset="0"/>
                <a:cs typeface="Times New Roman" pitchFamily="18" charset="0"/>
              </a:rPr>
              <a:t>tomadas por consumidor final não contribuinte do imposto, devem inscrever cada um de seus estabelecimentos no Cadastro de Contribuintes do ICMS ou no Cadastro Simplificado de Contribuintes do ICMS - DIFAL</a:t>
            </a:r>
            <a:r>
              <a:rPr lang="pt-BR" dirty="0" smtClean="0">
                <a:solidFill>
                  <a:schemeClr val="bg1"/>
                </a:solidFill>
                <a:latin typeface="Times New Roman" pitchFamily="18" charset="0"/>
                <a:cs typeface="Times New Roman" pitchFamily="18" charset="0"/>
              </a:rPr>
              <a:t>, conforme o caso. </a:t>
            </a:r>
          </a:p>
          <a:p>
            <a:pPr algn="just"/>
            <a:endParaRPr lang="pt-BR" dirty="0" smtClean="0">
              <a:solidFill>
                <a:schemeClr val="bg1"/>
              </a:solidFill>
              <a:latin typeface="Times New Roman" pitchFamily="18" charset="0"/>
              <a:cs typeface="Times New Roman" pitchFamily="18" charset="0"/>
            </a:endParaRPr>
          </a:p>
          <a:p>
            <a:pPr algn="just"/>
            <a:endParaRPr lang="pt-BR" dirty="0" smtClean="0">
              <a:solidFill>
                <a:schemeClr val="bg1"/>
              </a:solidFill>
              <a:latin typeface="Times New Roman" pitchFamily="18" charset="0"/>
              <a:cs typeface="Times New Roman" pitchFamily="18" charset="0"/>
            </a:endParaRPr>
          </a:p>
          <a:p>
            <a:pPr algn="just"/>
            <a:r>
              <a:rPr lang="pt-BR" dirty="0" smtClean="0">
                <a:solidFill>
                  <a:schemeClr val="bg1"/>
                </a:solidFill>
                <a:latin typeface="Times New Roman" pitchFamily="18" charset="0"/>
                <a:cs typeface="Times New Roman" pitchFamily="18" charset="0"/>
              </a:rPr>
              <a:t>O Cadastro Simplificado de Contribuintes do ICMS - DIFAL </a:t>
            </a:r>
            <a:r>
              <a:rPr lang="pt-BR" u="sng" dirty="0" smtClean="0">
                <a:solidFill>
                  <a:schemeClr val="bg1"/>
                </a:solidFill>
                <a:latin typeface="Times New Roman" pitchFamily="18" charset="0"/>
                <a:cs typeface="Times New Roman" pitchFamily="18" charset="0"/>
              </a:rPr>
              <a:t>destina-se às empresas estabelecidas em outras unidades da Federação que não estão inscritas no Cadastro de Contribuinte do ICMS na condição de substituto tributário e que promovam operações interestaduais a consumidores finais não contribuintes do ICMS situados em Minas Gerais</a:t>
            </a:r>
            <a:r>
              <a:rPr lang="pt-BR" dirty="0" smtClean="0">
                <a:solidFill>
                  <a:schemeClr val="bg1"/>
                </a:solidFill>
                <a:latin typeface="Times New Roman" pitchFamily="18" charset="0"/>
                <a:cs typeface="Times New Roman" pitchFamily="18" charset="0"/>
              </a:rPr>
              <a:t>, bem como prestações interestaduais de serviços destinadas a este Estado, tomadas por consumidores finais não contribuintes do ICMS.</a:t>
            </a:r>
          </a:p>
          <a:p>
            <a:pPr algn="just"/>
            <a:endParaRPr lang="pt-BR" sz="1600" dirty="0" smtClean="0">
              <a:solidFill>
                <a:schemeClr val="bg1"/>
              </a:solidFill>
              <a:latin typeface="Times New Roman" pitchFamily="18" charset="0"/>
              <a:cs typeface="Times New Roman" pitchFamily="18" charset="0"/>
            </a:endParaRPr>
          </a:p>
          <a:p>
            <a:pPr algn="just"/>
            <a:endParaRPr lang="pt-BR" sz="1600" dirty="0" smtClean="0">
              <a:solidFill>
                <a:schemeClr val="bg1"/>
              </a:solidFill>
              <a:latin typeface="Times New Roman" pitchFamily="18" charset="0"/>
              <a:cs typeface="Times New Roman" pitchFamily="18"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750888" y="567551"/>
            <a:ext cx="9992881" cy="456031"/>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latin typeface="Times New Roman" pitchFamily="18" charset="0"/>
                <a:cs typeface="Times New Roman" pitchFamily="18" charset="0"/>
              </a:rPr>
              <a:t>Cadastro de Contribuintes do ICMS e  Cadastro Simplificado de Contribuintes do ICMS - DIFAL</a:t>
            </a:r>
            <a:endParaRPr lang="pt-BR" b="1" dirty="0">
              <a:solidFill>
                <a:schemeClr val="tx1"/>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889" y="1357771"/>
            <a:ext cx="8109310" cy="5087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ângulo 1"/>
          <p:cNvSpPr/>
          <p:nvPr/>
        </p:nvSpPr>
        <p:spPr>
          <a:xfrm>
            <a:off x="8860199" y="1348738"/>
            <a:ext cx="2931568" cy="4524315"/>
          </a:xfrm>
          <a:prstGeom prst="rect">
            <a:avLst/>
          </a:prstGeom>
        </p:spPr>
        <p:txBody>
          <a:bodyPr wrap="square">
            <a:spAutoFit/>
          </a:bodyPr>
          <a:lstStyle/>
          <a:p>
            <a:pPr algn="just"/>
            <a:r>
              <a:rPr lang="pt-BR" dirty="0" smtClean="0">
                <a:solidFill>
                  <a:schemeClr val="bg1"/>
                </a:solidFill>
                <a:latin typeface="Times New Roman" pitchFamily="18" charset="0"/>
                <a:cs typeface="Times New Roman" pitchFamily="18" charset="0"/>
              </a:rPr>
              <a:t>ATENÇÃO!                     </a:t>
            </a:r>
            <a:r>
              <a:rPr lang="pt-BR" dirty="0">
                <a:solidFill>
                  <a:schemeClr val="bg1"/>
                </a:solidFill>
                <a:latin typeface="Times New Roman" pitchFamily="18" charset="0"/>
                <a:cs typeface="Times New Roman" pitchFamily="18" charset="0"/>
              </a:rPr>
              <a:t>Não será gerado um número específico para identificação do contribuinte no Cadastro Simplificado ora tratado, caso em que o contribuinte cadastrado deverá utilizar seu número de inscrição no CNPJ para cumprimento de suas obrigações tributárias perante este Estado</a:t>
            </a:r>
            <a:r>
              <a:rPr lang="pt-BR" dirty="0" smtClean="0">
                <a:solidFill>
                  <a:schemeClr val="bg1"/>
                </a:solidFill>
                <a:latin typeface="Times New Roman" pitchFamily="18" charset="0"/>
                <a:cs typeface="Times New Roman" pitchFamily="18" charset="0"/>
              </a:rPr>
              <a:t>.</a:t>
            </a:r>
          </a:p>
          <a:p>
            <a:pPr algn="just"/>
            <a:endParaRPr lang="pt-BR" dirty="0">
              <a:solidFill>
                <a:schemeClr val="bg1"/>
              </a:solidFill>
              <a:latin typeface="Times New Roman" pitchFamily="18" charset="0"/>
              <a:cs typeface="Times New Roman" pitchFamily="18" charset="0"/>
            </a:endParaRPr>
          </a:p>
          <a:p>
            <a:pPr algn="just"/>
            <a:r>
              <a:rPr lang="pt-BR" dirty="0">
                <a:solidFill>
                  <a:schemeClr val="bg1"/>
                </a:solidFill>
                <a:latin typeface="Times New Roman" pitchFamily="18" charset="0"/>
                <a:cs typeface="Times New Roman" pitchFamily="18" charset="0"/>
              </a:rPr>
              <a:t>Fonte: http://</a:t>
            </a:r>
            <a:r>
              <a:rPr lang="pt-BR" dirty="0" smtClean="0">
                <a:solidFill>
                  <a:schemeClr val="bg1"/>
                </a:solidFill>
                <a:latin typeface="Times New Roman" pitchFamily="18" charset="0"/>
                <a:cs typeface="Times New Roman" pitchFamily="18" charset="0"/>
              </a:rPr>
              <a:t>www.fazenda.mg.gov.br/empresas/cad_simplificado_icms/inscricao.html</a:t>
            </a:r>
            <a:endParaRPr lang="pt-BR"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1677944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782609" y="567552"/>
            <a:ext cx="7020380" cy="410644"/>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latin typeface="Times New Roman" pitchFamily="18" charset="0"/>
                <a:cs typeface="Times New Roman" pitchFamily="18" charset="0"/>
              </a:rPr>
              <a:t>Recolhimento do ICMS relativo ao diferencial de Alíquota para MG</a:t>
            </a:r>
            <a:endParaRPr lang="pt-BR" b="1" dirty="0">
              <a:solidFill>
                <a:schemeClr val="tx1"/>
              </a:solidFill>
              <a:latin typeface="Times New Roman" pitchFamily="18" charset="0"/>
              <a:cs typeface="Times New Roman" pitchFamily="18" charset="0"/>
            </a:endParaRPr>
          </a:p>
        </p:txBody>
      </p:sp>
      <p:sp>
        <p:nvSpPr>
          <p:cNvPr id="10" name="Retângulo 9"/>
          <p:cNvSpPr/>
          <p:nvPr/>
        </p:nvSpPr>
        <p:spPr>
          <a:xfrm>
            <a:off x="730103" y="1211584"/>
            <a:ext cx="10728472" cy="5078313"/>
          </a:xfrm>
          <a:prstGeom prst="rect">
            <a:avLst/>
          </a:prstGeom>
        </p:spPr>
        <p:txBody>
          <a:bodyPr wrap="square">
            <a:spAutoFit/>
          </a:bodyPr>
          <a:lstStyle/>
          <a:p>
            <a:pPr algn="just">
              <a:buFont typeface="Wingdings" pitchFamily="2" charset="2"/>
              <a:buChar char="ü"/>
            </a:pPr>
            <a:r>
              <a:rPr lang="pt-BR" dirty="0" smtClean="0">
                <a:solidFill>
                  <a:schemeClr val="bg1"/>
                </a:solidFill>
                <a:latin typeface="Times New Roman" pitchFamily="18" charset="0"/>
                <a:cs typeface="Times New Roman" pitchFamily="18" charset="0"/>
              </a:rPr>
              <a:t> </a:t>
            </a:r>
            <a:r>
              <a:rPr lang="pt-BR" b="1" dirty="0" smtClean="0">
                <a:solidFill>
                  <a:schemeClr val="bg1"/>
                </a:solidFill>
                <a:latin typeface="Times New Roman" pitchFamily="18" charset="0"/>
                <a:cs typeface="Times New Roman" pitchFamily="18" charset="0"/>
              </a:rPr>
              <a:t>Operações destinadas a consumidor final “não contribuinte” do ICMS </a:t>
            </a:r>
          </a:p>
          <a:p>
            <a:pPr algn="just">
              <a:buFont typeface="Wingdings" pitchFamily="2" charset="2"/>
              <a:buChar char="ü"/>
            </a:pPr>
            <a:endParaRPr lang="pt-BR" b="1" dirty="0" smtClean="0">
              <a:solidFill>
                <a:schemeClr val="bg1"/>
              </a:solidFill>
              <a:latin typeface="Times New Roman" pitchFamily="18" charset="0"/>
              <a:cs typeface="Times New Roman" pitchFamily="18" charset="0"/>
            </a:endParaRPr>
          </a:p>
          <a:p>
            <a:pPr algn="just"/>
            <a:r>
              <a:rPr lang="pt-BR" dirty="0" smtClean="0">
                <a:solidFill>
                  <a:schemeClr val="bg1"/>
                </a:solidFill>
                <a:latin typeface="Times New Roman" pitchFamily="18" charset="0"/>
                <a:cs typeface="Times New Roman" pitchFamily="18" charset="0"/>
              </a:rPr>
              <a:t>Poderá efetuá-lo por </a:t>
            </a:r>
            <a:r>
              <a:rPr lang="pt-BR" dirty="0" smtClean="0">
                <a:solidFill>
                  <a:srgbClr val="FF0000"/>
                </a:solidFill>
                <a:latin typeface="Times New Roman" pitchFamily="18" charset="0"/>
                <a:cs typeface="Times New Roman" pitchFamily="18" charset="0"/>
              </a:rPr>
              <a:t>operação/prestação ou por período de apuração,</a:t>
            </a:r>
            <a:r>
              <a:rPr lang="pt-BR" dirty="0" smtClean="0">
                <a:solidFill>
                  <a:schemeClr val="bg1"/>
                </a:solidFill>
                <a:latin typeface="Times New Roman" pitchFamily="18" charset="0"/>
                <a:cs typeface="Times New Roman" pitchFamily="18" charset="0"/>
              </a:rPr>
              <a:t> por meio de Guia Nacional de Recolhimento de Tributos Estaduais (GNRE) ou por Documento de Arrecadação Estadual (DAE) deste Estado, </a:t>
            </a:r>
            <a:r>
              <a:rPr lang="pt-BR" u="sng" dirty="0" smtClean="0">
                <a:solidFill>
                  <a:schemeClr val="bg1"/>
                </a:solidFill>
                <a:latin typeface="Times New Roman" pitchFamily="18" charset="0"/>
                <a:cs typeface="Times New Roman" pitchFamily="18" charset="0"/>
              </a:rPr>
              <a:t>até o momento da saída da mercadoria ou do início da prestação.</a:t>
            </a:r>
          </a:p>
          <a:p>
            <a:pPr algn="just"/>
            <a:endParaRPr lang="pt-BR" dirty="0" smtClean="0">
              <a:solidFill>
                <a:schemeClr val="bg1"/>
              </a:solidFill>
              <a:latin typeface="Times New Roman" pitchFamily="18" charset="0"/>
              <a:cs typeface="Times New Roman" pitchFamily="18" charset="0"/>
            </a:endParaRPr>
          </a:p>
          <a:p>
            <a:pPr algn="just"/>
            <a:r>
              <a:rPr lang="pt-BR" dirty="0" smtClean="0">
                <a:solidFill>
                  <a:schemeClr val="bg1"/>
                </a:solidFill>
                <a:latin typeface="Times New Roman" pitchFamily="18" charset="0"/>
                <a:cs typeface="Times New Roman" pitchFamily="18" charset="0"/>
              </a:rPr>
              <a:t>A GNRE ou o DAE deverá conter o número do respectivo documento fiscal e acompanhar o trânsito da mercadoria e/ou o transporte, constando o </a:t>
            </a:r>
            <a:r>
              <a:rPr lang="pt-BR" b="1" dirty="0" smtClean="0">
                <a:solidFill>
                  <a:schemeClr val="bg1"/>
                </a:solidFill>
                <a:latin typeface="Times New Roman" pitchFamily="18" charset="0"/>
                <a:cs typeface="Times New Roman" pitchFamily="18" charset="0"/>
              </a:rPr>
              <a:t>código de receita 712-0</a:t>
            </a:r>
            <a:r>
              <a:rPr lang="pt-BR" dirty="0" smtClean="0">
                <a:solidFill>
                  <a:schemeClr val="bg1"/>
                </a:solidFill>
                <a:latin typeface="Times New Roman" pitchFamily="18" charset="0"/>
                <a:cs typeface="Times New Roman" pitchFamily="18" charset="0"/>
              </a:rPr>
              <a:t>.</a:t>
            </a:r>
          </a:p>
          <a:p>
            <a:pPr algn="just"/>
            <a:r>
              <a:rPr lang="pt-BR" dirty="0" smtClean="0">
                <a:solidFill>
                  <a:schemeClr val="bg1"/>
                </a:solidFill>
                <a:latin typeface="Times New Roman" pitchFamily="18" charset="0"/>
                <a:cs typeface="Times New Roman" pitchFamily="18" charset="0"/>
              </a:rPr>
              <a:t> </a:t>
            </a:r>
          </a:p>
          <a:p>
            <a:pPr algn="just"/>
            <a:r>
              <a:rPr lang="pt-BR" dirty="0" smtClean="0">
                <a:solidFill>
                  <a:schemeClr val="bg1"/>
                </a:solidFill>
                <a:latin typeface="Times New Roman" pitchFamily="18" charset="0"/>
                <a:cs typeface="Times New Roman" pitchFamily="18" charset="0"/>
              </a:rPr>
              <a:t>Agora, os </a:t>
            </a:r>
            <a:r>
              <a:rPr lang="pt-BR" dirty="0" smtClean="0">
                <a:solidFill>
                  <a:srgbClr val="FF0000"/>
                </a:solidFill>
                <a:latin typeface="Times New Roman" pitchFamily="18" charset="0"/>
                <a:cs typeface="Times New Roman" pitchFamily="18" charset="0"/>
              </a:rPr>
              <a:t>estabelecimentos cadastrados no DIFAL ou como Substitutos Tributário, recolherão este tributo por período de apuração,</a:t>
            </a:r>
            <a:r>
              <a:rPr lang="pt-BR" dirty="0" smtClean="0">
                <a:solidFill>
                  <a:schemeClr val="bg1"/>
                </a:solidFill>
                <a:latin typeface="Times New Roman" pitchFamily="18" charset="0"/>
                <a:cs typeface="Times New Roman" pitchFamily="18" charset="0"/>
              </a:rPr>
              <a:t> caso em que o pagamento será efetuado por meio de DAE até o 15º dia do mês subsequente à saída do bem ou ao início da prestação do serviço, conforme dispõe a alínea “a” do inciso XVIII do art. 85 - Deve ser utilizado o </a:t>
            </a:r>
            <a:r>
              <a:rPr lang="pt-BR" b="1" dirty="0" smtClean="0">
                <a:solidFill>
                  <a:schemeClr val="bg1"/>
                </a:solidFill>
                <a:latin typeface="Times New Roman" pitchFamily="18" charset="0"/>
                <a:cs typeface="Times New Roman" pitchFamily="18" charset="0"/>
              </a:rPr>
              <a:t>código de receita 713-8</a:t>
            </a:r>
            <a:r>
              <a:rPr lang="pt-BR" dirty="0" smtClean="0">
                <a:solidFill>
                  <a:schemeClr val="bg1"/>
                </a:solidFill>
                <a:latin typeface="Times New Roman" pitchFamily="18" charset="0"/>
                <a:cs typeface="Times New Roman" pitchFamily="18" charset="0"/>
              </a:rPr>
              <a:t>.</a:t>
            </a:r>
          </a:p>
          <a:p>
            <a:pPr algn="just"/>
            <a:endParaRPr lang="pt-BR" dirty="0" smtClean="0">
              <a:solidFill>
                <a:schemeClr val="bg1"/>
              </a:solidFill>
              <a:latin typeface="Times New Roman" pitchFamily="18" charset="0"/>
              <a:cs typeface="Times New Roman" pitchFamily="18" charset="0"/>
            </a:endParaRPr>
          </a:p>
          <a:p>
            <a:pPr algn="just">
              <a:buFont typeface="Wingdings" pitchFamily="2" charset="2"/>
              <a:buChar char="ü"/>
            </a:pPr>
            <a:r>
              <a:rPr lang="pt-BR" b="1" dirty="0" smtClean="0">
                <a:solidFill>
                  <a:schemeClr val="bg1"/>
                </a:solidFill>
                <a:latin typeface="Times New Roman" pitchFamily="18" charset="0"/>
                <a:cs typeface="Times New Roman" pitchFamily="18" charset="0"/>
              </a:rPr>
              <a:t> Operações destinadas a consumidor final “contribuinte” do ICMS</a:t>
            </a:r>
          </a:p>
          <a:p>
            <a:pPr algn="just">
              <a:buFont typeface="Wingdings" pitchFamily="2" charset="2"/>
              <a:buChar char="ü"/>
            </a:pPr>
            <a:endParaRPr lang="pt-BR" b="1" dirty="0" smtClean="0">
              <a:solidFill>
                <a:schemeClr val="bg1"/>
              </a:solidFill>
              <a:latin typeface="Times New Roman" pitchFamily="18" charset="0"/>
              <a:cs typeface="Times New Roman" pitchFamily="18" charset="0"/>
            </a:endParaRPr>
          </a:p>
          <a:p>
            <a:pPr algn="just"/>
            <a:r>
              <a:rPr lang="pt-BR" dirty="0" smtClean="0">
                <a:solidFill>
                  <a:schemeClr val="bg1"/>
                </a:solidFill>
                <a:latin typeface="Times New Roman" pitchFamily="18" charset="0"/>
                <a:cs typeface="Times New Roman" pitchFamily="18" charset="0"/>
              </a:rPr>
              <a:t>Neste caso, o imposto continuará sendo recolhido no mesmo prazo das operações ou prestações próprias, conforme prevê o § 5º do art. 85.</a:t>
            </a:r>
            <a:endParaRPr lang="pt-BR" sz="1600" dirty="0" smtClean="0">
              <a:solidFill>
                <a:schemeClr val="bg1"/>
              </a:solidFill>
              <a:latin typeface="Times New Roman" pitchFamily="18" charset="0"/>
              <a:cs typeface="Times New Roman" pitchFamily="18"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890245" y="610081"/>
            <a:ext cx="8966136" cy="454444"/>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latin typeface="Times New Roman" pitchFamily="18" charset="0"/>
                <a:cs typeface="Times New Roman" pitchFamily="18" charset="0"/>
              </a:rPr>
              <a:t>Declaração de Substituição Tributária, Diferencial de Alíquota e Antecipação - </a:t>
            </a:r>
            <a:r>
              <a:rPr lang="pt-BR" b="1" dirty="0" err="1" smtClean="0">
                <a:latin typeface="Times New Roman" pitchFamily="18" charset="0"/>
                <a:cs typeface="Times New Roman" pitchFamily="18" charset="0"/>
              </a:rPr>
              <a:t>DeSTDA</a:t>
            </a:r>
            <a:endParaRPr lang="pt-BR" b="1" dirty="0">
              <a:solidFill>
                <a:schemeClr val="tx1"/>
              </a:solidFill>
              <a:latin typeface="Times New Roman" pitchFamily="18" charset="0"/>
              <a:cs typeface="Times New Roman" pitchFamily="18" charset="0"/>
            </a:endParaRPr>
          </a:p>
        </p:txBody>
      </p:sp>
      <p:sp>
        <p:nvSpPr>
          <p:cNvPr id="10" name="Retângulo 9"/>
          <p:cNvSpPr/>
          <p:nvPr/>
        </p:nvSpPr>
        <p:spPr>
          <a:xfrm>
            <a:off x="890245" y="1147116"/>
            <a:ext cx="10611188" cy="2308324"/>
          </a:xfrm>
          <a:prstGeom prst="rect">
            <a:avLst/>
          </a:prstGeom>
        </p:spPr>
        <p:txBody>
          <a:bodyPr wrap="square">
            <a:spAutoFit/>
          </a:bodyPr>
          <a:lstStyle/>
          <a:p>
            <a:pPr algn="just"/>
            <a:r>
              <a:rPr lang="pt-BR" dirty="0" smtClean="0">
                <a:solidFill>
                  <a:schemeClr val="bg1"/>
                </a:solidFill>
                <a:latin typeface="Times New Roman" pitchFamily="18" charset="0"/>
                <a:cs typeface="Times New Roman" pitchFamily="18" charset="0"/>
              </a:rPr>
              <a:t>A </a:t>
            </a:r>
            <a:r>
              <a:rPr lang="pt-BR" dirty="0" err="1" smtClean="0">
                <a:solidFill>
                  <a:schemeClr val="bg1"/>
                </a:solidFill>
                <a:latin typeface="Times New Roman" pitchFamily="18" charset="0"/>
                <a:cs typeface="Times New Roman" pitchFamily="18" charset="0"/>
              </a:rPr>
              <a:t>DeSTDA</a:t>
            </a:r>
            <a:r>
              <a:rPr lang="pt-BR" dirty="0" smtClean="0">
                <a:solidFill>
                  <a:schemeClr val="bg1"/>
                </a:solidFill>
                <a:latin typeface="Times New Roman" pitchFamily="18" charset="0"/>
                <a:cs typeface="Times New Roman" pitchFamily="18" charset="0"/>
              </a:rPr>
              <a:t> deverá ser apresentada ao Estado de Minas Gerais pelas </a:t>
            </a:r>
            <a:r>
              <a:rPr lang="pt-BR" dirty="0" smtClean="0">
                <a:solidFill>
                  <a:srgbClr val="FF0000"/>
                </a:solidFill>
                <a:latin typeface="Times New Roman" pitchFamily="18" charset="0"/>
                <a:cs typeface="Times New Roman" pitchFamily="18" charset="0"/>
              </a:rPr>
              <a:t>microempresas e empresas de pequeno porte optantes pelo Simples Nacional que estiverem inscritas no Cadastro de Contribuintes de ICMS</a:t>
            </a:r>
            <a:r>
              <a:rPr lang="pt-BR" dirty="0" smtClean="0">
                <a:solidFill>
                  <a:schemeClr val="bg1"/>
                </a:solidFill>
                <a:latin typeface="Times New Roman" pitchFamily="18" charset="0"/>
                <a:cs typeface="Times New Roman" pitchFamily="18" charset="0"/>
              </a:rPr>
              <a:t>, “inclusive” o substituto tributário estabelecido em outra unidade da Federação, ou que estiverem cadastradas no Cadastro Simplificado de Contribuintes do ICMS – DIFAL</a:t>
            </a:r>
          </a:p>
          <a:p>
            <a:pPr algn="just"/>
            <a:endParaRPr lang="pt-BR" dirty="0" smtClean="0">
              <a:solidFill>
                <a:schemeClr val="bg1"/>
              </a:solidFill>
              <a:latin typeface="Times New Roman" pitchFamily="18" charset="0"/>
              <a:cs typeface="Times New Roman" pitchFamily="18" charset="0"/>
            </a:endParaRPr>
          </a:p>
          <a:p>
            <a:pPr algn="just"/>
            <a:r>
              <a:rPr lang="pt-BR" dirty="0" smtClean="0">
                <a:solidFill>
                  <a:schemeClr val="bg1"/>
                </a:solidFill>
                <a:latin typeface="Times New Roman" pitchFamily="18" charset="0"/>
                <a:cs typeface="Times New Roman" pitchFamily="18" charset="0"/>
              </a:rPr>
              <a:t>A </a:t>
            </a:r>
            <a:r>
              <a:rPr lang="pt-BR" dirty="0" err="1" smtClean="0">
                <a:solidFill>
                  <a:schemeClr val="bg1"/>
                </a:solidFill>
                <a:latin typeface="Times New Roman" pitchFamily="18" charset="0"/>
                <a:cs typeface="Times New Roman" pitchFamily="18" charset="0"/>
              </a:rPr>
              <a:t>DeSTDA</a:t>
            </a:r>
            <a:r>
              <a:rPr lang="pt-BR" dirty="0" smtClean="0">
                <a:solidFill>
                  <a:schemeClr val="bg1"/>
                </a:solidFill>
                <a:latin typeface="Times New Roman" pitchFamily="18" charset="0"/>
                <a:cs typeface="Times New Roman" pitchFamily="18" charset="0"/>
              </a:rPr>
              <a:t> </a:t>
            </a:r>
            <a:r>
              <a:rPr lang="pt-BR" dirty="0" smtClean="0">
                <a:solidFill>
                  <a:srgbClr val="FF0000"/>
                </a:solidFill>
                <a:latin typeface="Times New Roman" pitchFamily="18" charset="0"/>
                <a:cs typeface="Times New Roman" pitchFamily="18" charset="0"/>
              </a:rPr>
              <a:t>deverá ser enviada até o dia 20 (vinte) do mês subsequente ao encerramento do período de apuração</a:t>
            </a:r>
            <a:r>
              <a:rPr lang="pt-BR" dirty="0" smtClean="0">
                <a:solidFill>
                  <a:schemeClr val="bg1"/>
                </a:solidFill>
                <a:latin typeface="Times New Roman" pitchFamily="18" charset="0"/>
                <a:cs typeface="Times New Roman" pitchFamily="18" charset="0"/>
              </a:rPr>
              <a:t> ou, quando este dia recair aos sábados, domingos e feriados, o prazo será estendido até o próximo dia útil imediatamente seguinte.</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1640" y="3412617"/>
            <a:ext cx="6225085" cy="3233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tângulo 11"/>
          <p:cNvSpPr/>
          <p:nvPr/>
        </p:nvSpPr>
        <p:spPr>
          <a:xfrm>
            <a:off x="1235360" y="5753862"/>
            <a:ext cx="4677738" cy="338554"/>
          </a:xfrm>
          <a:prstGeom prst="rect">
            <a:avLst/>
          </a:prstGeom>
        </p:spPr>
        <p:txBody>
          <a:bodyPr wrap="square">
            <a:spAutoFit/>
          </a:bodyPr>
          <a:lstStyle/>
          <a:p>
            <a:pPr algn="just"/>
            <a:r>
              <a:rPr lang="pt-BR" sz="1600" dirty="0" smtClean="0">
                <a:solidFill>
                  <a:schemeClr val="bg1"/>
                </a:solidFill>
                <a:latin typeface="Times New Roman" pitchFamily="18" charset="0"/>
                <a:cs typeface="Times New Roman" pitchFamily="18" charset="0"/>
              </a:rPr>
              <a:t>Download </a:t>
            </a:r>
            <a:r>
              <a:rPr lang="pt-BR" sz="1600" dirty="0">
                <a:solidFill>
                  <a:schemeClr val="bg1"/>
                </a:solidFill>
                <a:latin typeface="Times New Roman" pitchFamily="18" charset="0"/>
                <a:cs typeface="Times New Roman" pitchFamily="18" charset="0"/>
              </a:rPr>
              <a:t>do programa: </a:t>
            </a:r>
            <a:r>
              <a:rPr lang="pt-BR" sz="1600" b="1" dirty="0">
                <a:solidFill>
                  <a:schemeClr val="bg1"/>
                </a:solidFill>
                <a:latin typeface="Times New Roman" pitchFamily="18" charset="0"/>
                <a:cs typeface="Times New Roman" pitchFamily="18" charset="0"/>
              </a:rPr>
              <a:t>http://www.sedif.pe.gov.br/</a:t>
            </a:r>
            <a:endParaRPr lang="pt-BR" sz="1600" b="1" dirty="0" smtClean="0">
              <a:solidFill>
                <a:schemeClr val="bg1"/>
              </a:solidFill>
              <a:latin typeface="Times New Roman" pitchFamily="18" charset="0"/>
              <a:cs typeface="Times New Roman" pitchFamily="18"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904759" y="537510"/>
            <a:ext cx="8966136" cy="454444"/>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latin typeface="Times New Roman" pitchFamily="18" charset="0"/>
                <a:cs typeface="Times New Roman" pitchFamily="18" charset="0"/>
              </a:rPr>
              <a:t>Declaração de Substituição Tributária, Diferencial de Alíquota e Antecipação - </a:t>
            </a:r>
            <a:r>
              <a:rPr lang="pt-BR" b="1" dirty="0" err="1" smtClean="0">
                <a:latin typeface="Times New Roman" pitchFamily="18" charset="0"/>
                <a:cs typeface="Times New Roman" pitchFamily="18" charset="0"/>
              </a:rPr>
              <a:t>DeSTDA</a:t>
            </a:r>
            <a:endParaRPr lang="pt-BR" b="1" dirty="0">
              <a:solidFill>
                <a:schemeClr val="tx1"/>
              </a:solidFill>
              <a:latin typeface="Times New Roman" pitchFamily="18" charset="0"/>
              <a:cs typeface="Times New Roman" pitchFamily="18" charset="0"/>
            </a:endParaRPr>
          </a:p>
        </p:txBody>
      </p:sp>
      <p:sp>
        <p:nvSpPr>
          <p:cNvPr id="2" name="Retângulo 1"/>
          <p:cNvSpPr/>
          <p:nvPr/>
        </p:nvSpPr>
        <p:spPr>
          <a:xfrm>
            <a:off x="840810" y="1856253"/>
            <a:ext cx="5908333" cy="2585323"/>
          </a:xfrm>
          <a:prstGeom prst="rect">
            <a:avLst/>
          </a:prstGeom>
        </p:spPr>
        <p:txBody>
          <a:bodyPr wrap="square">
            <a:spAutoFit/>
          </a:bodyPr>
          <a:lstStyle/>
          <a:p>
            <a:pPr algn="ctr"/>
            <a:r>
              <a:rPr lang="pt-BR" b="1" dirty="0">
                <a:solidFill>
                  <a:schemeClr val="bg1"/>
                </a:solidFill>
                <a:latin typeface="Times New Roman" panose="02020603050405020304" pitchFamily="18" charset="0"/>
                <a:cs typeface="Times New Roman" panose="02020603050405020304" pitchFamily="18" charset="0"/>
              </a:rPr>
              <a:t>DESTDA: PRORROGAÇÃO E PUBLICADA NO DIÁRIO OFICIAL</a:t>
            </a:r>
            <a:r>
              <a:rPr lang="pt-BR" dirty="0">
                <a:solidFill>
                  <a:schemeClr val="bg1"/>
                </a:solidFill>
                <a:latin typeface="Times New Roman" panose="02020603050405020304" pitchFamily="18" charset="0"/>
                <a:cs typeface="Times New Roman" panose="02020603050405020304" pitchFamily="18" charset="0"/>
              </a:rPr>
              <a:t/>
            </a:r>
            <a:br>
              <a:rPr lang="pt-BR" dirty="0">
                <a:solidFill>
                  <a:schemeClr val="bg1"/>
                </a:solidFill>
                <a:latin typeface="Times New Roman" panose="02020603050405020304" pitchFamily="18" charset="0"/>
                <a:cs typeface="Times New Roman" panose="02020603050405020304" pitchFamily="18" charset="0"/>
              </a:rPr>
            </a:br>
            <a:r>
              <a:rPr lang="pt-BR" dirty="0">
                <a:solidFill>
                  <a:schemeClr val="bg1"/>
                </a:solidFill>
                <a:latin typeface="Times New Roman" panose="02020603050405020304" pitchFamily="18" charset="0"/>
                <a:cs typeface="Times New Roman" panose="02020603050405020304" pitchFamily="18" charset="0"/>
              </a:rPr>
              <a:t> </a:t>
            </a:r>
          </a:p>
          <a:p>
            <a:pPr algn="just"/>
            <a:r>
              <a:rPr lang="pt-BR" dirty="0" smtClean="0">
                <a:solidFill>
                  <a:schemeClr val="bg1"/>
                </a:solidFill>
                <a:latin typeface="Times New Roman" panose="02020603050405020304" pitchFamily="18" charset="0"/>
                <a:cs typeface="Times New Roman" panose="02020603050405020304" pitchFamily="18" charset="0"/>
              </a:rPr>
              <a:t>O </a:t>
            </a:r>
            <a:r>
              <a:rPr lang="pt-BR" dirty="0">
                <a:solidFill>
                  <a:schemeClr val="bg1"/>
                </a:solidFill>
                <a:latin typeface="Times New Roman" panose="02020603050405020304" pitchFamily="18" charset="0"/>
                <a:cs typeface="Times New Roman" panose="02020603050405020304" pitchFamily="18" charset="0"/>
              </a:rPr>
              <a:t>Conselho Nacional de Política Fazendária (Confaz</a:t>
            </a:r>
            <a:r>
              <a:rPr lang="pt-BR" dirty="0" smtClean="0">
                <a:solidFill>
                  <a:schemeClr val="bg1"/>
                </a:solidFill>
                <a:latin typeface="Times New Roman" panose="02020603050405020304" pitchFamily="18" charset="0"/>
                <a:cs typeface="Times New Roman" panose="02020603050405020304" pitchFamily="18" charset="0"/>
              </a:rPr>
              <a:t>), por meio ao Ajuste SINIEF n° 3, 18/02/2016, </a:t>
            </a:r>
            <a:r>
              <a:rPr lang="pt-BR" dirty="0">
                <a:solidFill>
                  <a:schemeClr val="bg1"/>
                </a:solidFill>
                <a:latin typeface="Times New Roman" panose="02020603050405020304" pitchFamily="18" charset="0"/>
                <a:cs typeface="Times New Roman" panose="02020603050405020304" pitchFamily="18" charset="0"/>
              </a:rPr>
              <a:t>aprovou uma prorrogação do Prazo de Entrega da Declaração Eletrônica de Substituição Tributária, Antecipação e Diferencial de alíquota (</a:t>
            </a:r>
            <a:r>
              <a:rPr lang="pt-BR" dirty="0" err="1">
                <a:solidFill>
                  <a:schemeClr val="bg1"/>
                </a:solidFill>
                <a:latin typeface="Times New Roman" panose="02020603050405020304" pitchFamily="18" charset="0"/>
                <a:cs typeface="Times New Roman" panose="02020603050405020304" pitchFamily="18" charset="0"/>
              </a:rPr>
              <a:t>DeSTDA</a:t>
            </a:r>
            <a:r>
              <a:rPr lang="pt-BR" dirty="0">
                <a:solidFill>
                  <a:schemeClr val="bg1"/>
                </a:solidFill>
                <a:latin typeface="Times New Roman" panose="02020603050405020304" pitchFamily="18" charset="0"/>
                <a:cs typeface="Times New Roman" panose="02020603050405020304" pitchFamily="18" charset="0"/>
              </a:rPr>
              <a:t>), relativa aos </a:t>
            </a:r>
            <a:r>
              <a:rPr lang="pt-BR" b="1" dirty="0">
                <a:solidFill>
                  <a:srgbClr val="FF0000"/>
                </a:solidFill>
                <a:latin typeface="Times New Roman" panose="02020603050405020304" pitchFamily="18" charset="0"/>
                <a:cs typeface="Times New Roman" panose="02020603050405020304" pitchFamily="18" charset="0"/>
              </a:rPr>
              <a:t>Fatos Geradores de janeiro e fevereiro de 2016, para 20 de abril de 2016</a:t>
            </a:r>
            <a:r>
              <a:rPr lang="pt-BR" dirty="0">
                <a:solidFill>
                  <a:srgbClr val="FF0000"/>
                </a:solidFill>
                <a:latin typeface="Times New Roman" panose="02020603050405020304" pitchFamily="18" charset="0"/>
                <a:cs typeface="Times New Roman" panose="02020603050405020304" pitchFamily="18" charset="0"/>
              </a:rPr>
              <a:t>. </a:t>
            </a:r>
          </a:p>
        </p:txBody>
      </p:sp>
      <p:pic>
        <p:nvPicPr>
          <p:cNvPr id="10" name="Imagem 9"/>
          <p:cNvPicPr/>
          <p:nvPr/>
        </p:nvPicPr>
        <p:blipFill>
          <a:blip r:embed="rId3" cstate="print"/>
          <a:srcRect/>
          <a:stretch>
            <a:fillRect/>
          </a:stretch>
        </p:blipFill>
        <p:spPr bwMode="auto">
          <a:xfrm>
            <a:off x="6952343" y="1462241"/>
            <a:ext cx="4126820" cy="3865789"/>
          </a:xfrm>
          <a:prstGeom prst="rect">
            <a:avLst/>
          </a:prstGeom>
          <a:noFill/>
          <a:ln w="9525">
            <a:noFill/>
            <a:miter lim="800000"/>
            <a:headEnd/>
            <a:tailEnd/>
          </a:ln>
        </p:spPr>
      </p:pic>
    </p:spTree>
    <p:extLst>
      <p:ext uri="{BB962C8B-B14F-4D97-AF65-F5344CB8AC3E}">
        <p14:creationId xmlns:p14="http://schemas.microsoft.com/office/powerpoint/2010/main" val="28236576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890245" y="610080"/>
            <a:ext cx="9331928" cy="413501"/>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latin typeface="Times New Roman" pitchFamily="18" charset="0"/>
                <a:cs typeface="Times New Roman" pitchFamily="18" charset="0"/>
              </a:rPr>
              <a:t>Guia Nacional de Informação e Apuração do ICMS por Substituição Tributária - GIA/ST</a:t>
            </a:r>
            <a:endParaRPr lang="pt-BR" b="1" dirty="0">
              <a:solidFill>
                <a:schemeClr val="tx1"/>
              </a:solidFill>
              <a:latin typeface="Times New Roman" pitchFamily="18" charset="0"/>
              <a:cs typeface="Times New Roman" pitchFamily="18" charset="0"/>
            </a:endParaRPr>
          </a:p>
        </p:txBody>
      </p:sp>
      <p:sp>
        <p:nvSpPr>
          <p:cNvPr id="10" name="Retângulo 9"/>
          <p:cNvSpPr/>
          <p:nvPr/>
        </p:nvSpPr>
        <p:spPr>
          <a:xfrm>
            <a:off x="804531" y="1365518"/>
            <a:ext cx="10654044" cy="3662541"/>
          </a:xfrm>
          <a:prstGeom prst="rect">
            <a:avLst/>
          </a:prstGeom>
        </p:spPr>
        <p:txBody>
          <a:bodyPr wrap="square">
            <a:spAutoFit/>
          </a:bodyPr>
          <a:lstStyle/>
          <a:p>
            <a:pPr algn="just"/>
            <a:r>
              <a:rPr lang="pt-BR" dirty="0" smtClean="0">
                <a:solidFill>
                  <a:schemeClr val="bg1"/>
                </a:solidFill>
                <a:latin typeface="Times New Roman" pitchFamily="18" charset="0"/>
                <a:cs typeface="Times New Roman" pitchFamily="18" charset="0"/>
              </a:rPr>
              <a:t>Os </a:t>
            </a:r>
            <a:r>
              <a:rPr lang="pt-BR" dirty="0" smtClean="0">
                <a:solidFill>
                  <a:srgbClr val="FF0000"/>
                </a:solidFill>
                <a:latin typeface="Times New Roman" pitchFamily="18" charset="0"/>
                <a:cs typeface="Times New Roman" pitchFamily="18" charset="0"/>
              </a:rPr>
              <a:t>contribuintes que não estão obrigados a enviar a </a:t>
            </a:r>
            <a:r>
              <a:rPr lang="pt-BR" dirty="0" err="1" smtClean="0">
                <a:solidFill>
                  <a:srgbClr val="FF0000"/>
                </a:solidFill>
                <a:latin typeface="Times New Roman" pitchFamily="18" charset="0"/>
                <a:cs typeface="Times New Roman" pitchFamily="18" charset="0"/>
              </a:rPr>
              <a:t>DeSTDA</a:t>
            </a:r>
            <a:r>
              <a:rPr lang="pt-BR" dirty="0" smtClean="0">
                <a:solidFill>
                  <a:srgbClr val="FF0000"/>
                </a:solidFill>
                <a:latin typeface="Times New Roman" pitchFamily="18" charset="0"/>
                <a:cs typeface="Times New Roman" pitchFamily="18" charset="0"/>
              </a:rPr>
              <a:t> e que estiverem inscritos no Cadastro de Contribuintes do ICMS como substitutos tributários </a:t>
            </a:r>
            <a:r>
              <a:rPr lang="pt-BR" dirty="0" smtClean="0">
                <a:solidFill>
                  <a:schemeClr val="bg1"/>
                </a:solidFill>
                <a:latin typeface="Times New Roman" pitchFamily="18" charset="0"/>
                <a:cs typeface="Times New Roman" pitchFamily="18" charset="0"/>
              </a:rPr>
              <a:t>deverão transmitir a GIA/ST até o dia 10 (dez) do mês subsequente ao período de apuração, contendo as informações relativas à apuração do imposto correspondente à diferença entre a alíquota interna e a alíquota interestadual, nos termos do disposto no § 3º do art. 152 da Parte 1 do Anexo V do RICMS/2002.</a:t>
            </a:r>
          </a:p>
          <a:p>
            <a:pPr algn="just"/>
            <a:endParaRPr lang="pt-BR" dirty="0" smtClean="0">
              <a:solidFill>
                <a:schemeClr val="bg1"/>
              </a:solidFill>
              <a:latin typeface="Times New Roman" pitchFamily="18" charset="0"/>
              <a:cs typeface="Times New Roman" pitchFamily="18" charset="0"/>
            </a:endParaRPr>
          </a:p>
          <a:p>
            <a:pPr algn="just"/>
            <a:r>
              <a:rPr lang="pt-BR" dirty="0" smtClean="0">
                <a:solidFill>
                  <a:schemeClr val="bg1"/>
                </a:solidFill>
                <a:latin typeface="Times New Roman" pitchFamily="18" charset="0"/>
                <a:cs typeface="Times New Roman" pitchFamily="18" charset="0"/>
              </a:rPr>
              <a:t>Observação: Esta obrigatoriedade, acoberta os prestadores interestaduais de serviço de transporte de pessoas e valores destinado a MG e tomado por “consumidor final não contribuinte do imposto”.</a:t>
            </a:r>
          </a:p>
          <a:p>
            <a:pPr algn="just"/>
            <a:endParaRPr lang="pt-BR" dirty="0">
              <a:solidFill>
                <a:schemeClr val="bg1"/>
              </a:solidFill>
              <a:latin typeface="Times New Roman" pitchFamily="18" charset="0"/>
              <a:cs typeface="Times New Roman" pitchFamily="18" charset="0"/>
            </a:endParaRPr>
          </a:p>
          <a:p>
            <a:pPr algn="just"/>
            <a:endParaRPr lang="pt-BR" dirty="0" smtClean="0">
              <a:solidFill>
                <a:schemeClr val="bg1"/>
              </a:solidFill>
              <a:latin typeface="Times New Roman" pitchFamily="18" charset="0"/>
              <a:cs typeface="Times New Roman" pitchFamily="18" charset="0"/>
            </a:endParaRPr>
          </a:p>
          <a:p>
            <a:pPr algn="just"/>
            <a:r>
              <a:rPr lang="pt-BR" dirty="0">
                <a:solidFill>
                  <a:schemeClr val="bg1"/>
                </a:solidFill>
                <a:latin typeface="Times New Roman" pitchFamily="18" charset="0"/>
                <a:cs typeface="Times New Roman" pitchFamily="18" charset="0"/>
              </a:rPr>
              <a:t>http://www.fazenda.mg.gov.br/empresas/substituicao_tributaria/giast</a:t>
            </a:r>
            <a:r>
              <a:rPr lang="pt-BR" dirty="0" smtClean="0">
                <a:solidFill>
                  <a:schemeClr val="bg1"/>
                </a:solidFill>
                <a:latin typeface="Times New Roman" pitchFamily="18" charset="0"/>
                <a:cs typeface="Times New Roman" pitchFamily="18" charset="0"/>
              </a:rPr>
              <a:t>/</a:t>
            </a:r>
          </a:p>
          <a:p>
            <a:pPr algn="just"/>
            <a:endParaRPr lang="pt-BR" dirty="0">
              <a:solidFill>
                <a:schemeClr val="bg1"/>
              </a:solidFill>
              <a:latin typeface="Times New Roman" pitchFamily="18" charset="0"/>
              <a:cs typeface="Times New Roman" pitchFamily="18" charset="0"/>
            </a:endParaRPr>
          </a:p>
          <a:p>
            <a:pPr algn="just"/>
            <a:endParaRPr lang="pt-BR" sz="1600" dirty="0" smtClean="0">
              <a:solidFill>
                <a:schemeClr val="bg1"/>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821" y="3679614"/>
            <a:ext cx="4868629" cy="2979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879611" y="588816"/>
            <a:ext cx="7881617" cy="516970"/>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latin typeface="Times New Roman" pitchFamily="18" charset="0"/>
                <a:cs typeface="Times New Roman" pitchFamily="18" charset="0"/>
              </a:rPr>
              <a:t>Ajuste SINIEF n° 11, 04/12/2015 – Instituição de códigos na GNRE On-Line </a:t>
            </a:r>
            <a:endParaRPr lang="pt-BR" b="1" dirty="0">
              <a:solidFill>
                <a:schemeClr val="tx1"/>
              </a:solidFill>
              <a:latin typeface="Times New Roman" pitchFamily="18" charset="0"/>
              <a:cs typeface="Times New Roman" pitchFamily="18" charset="0"/>
            </a:endParaRPr>
          </a:p>
        </p:txBody>
      </p:sp>
      <p:sp>
        <p:nvSpPr>
          <p:cNvPr id="10" name="Retângulo 9"/>
          <p:cNvSpPr/>
          <p:nvPr/>
        </p:nvSpPr>
        <p:spPr>
          <a:xfrm>
            <a:off x="708837" y="1254113"/>
            <a:ext cx="10749738" cy="3908762"/>
          </a:xfrm>
          <a:prstGeom prst="rect">
            <a:avLst/>
          </a:prstGeom>
        </p:spPr>
        <p:txBody>
          <a:bodyPr wrap="square">
            <a:spAutoFit/>
          </a:bodyPr>
          <a:lstStyle/>
          <a:p>
            <a:r>
              <a:rPr lang="pt-BR" dirty="0" smtClean="0">
                <a:solidFill>
                  <a:schemeClr val="bg1"/>
                </a:solidFill>
                <a:latin typeface="Times New Roman" pitchFamily="18" charset="0"/>
                <a:cs typeface="Times New Roman" pitchFamily="18" charset="0"/>
              </a:rPr>
              <a:t>Este Ajuste, acrescentou as alíneas “n”, “o”, “p” e “q” ao inciso I do § 1º do art. 88-A do Convênio SINIEF 06/89</a:t>
            </a:r>
          </a:p>
          <a:p>
            <a:endParaRPr lang="pt-BR" dirty="0" smtClean="0">
              <a:solidFill>
                <a:schemeClr val="bg1"/>
              </a:solidFill>
              <a:latin typeface="Times New Roman" pitchFamily="18" charset="0"/>
              <a:cs typeface="Times New Roman" pitchFamily="18" charset="0"/>
            </a:endParaRPr>
          </a:p>
          <a:p>
            <a:pPr algn="ctr"/>
            <a:r>
              <a:rPr lang="pt-BR" dirty="0" smtClean="0">
                <a:solidFill>
                  <a:schemeClr val="bg1"/>
                </a:solidFill>
                <a:latin typeface="Times New Roman" pitchFamily="18" charset="0"/>
                <a:cs typeface="Times New Roman" pitchFamily="18" charset="0"/>
              </a:rPr>
              <a:t>Convênio SINIEF Nº 6 DE 21/02/1989 – Responsável  por Instituir documentos fiscais</a:t>
            </a:r>
          </a:p>
          <a:p>
            <a:endParaRPr lang="pt-BR" dirty="0" smtClean="0">
              <a:solidFill>
                <a:schemeClr val="bg1"/>
              </a:solidFill>
              <a:latin typeface="Times New Roman" pitchFamily="18" charset="0"/>
              <a:cs typeface="Times New Roman" pitchFamily="18" charset="0"/>
            </a:endParaRPr>
          </a:p>
          <a:p>
            <a:pPr algn="just"/>
            <a:r>
              <a:rPr lang="pt-BR" dirty="0" smtClean="0">
                <a:solidFill>
                  <a:schemeClr val="bg1"/>
                </a:solidFill>
                <a:latin typeface="Times New Roman" pitchFamily="18" charset="0"/>
                <a:cs typeface="Times New Roman" pitchFamily="18" charset="0"/>
              </a:rPr>
              <a:t>Art. 88-A. Fica instituída a Guia Nacional de Recolhimento de Tributos Estaduais On-Line - GNRE On-Line, modelo 28, que será utilizada para recolhimento de tributos devidos a unidade federada diversa da do domicílio do contribuinte, e conterá o seguinte:</a:t>
            </a:r>
          </a:p>
          <a:p>
            <a:pPr algn="just"/>
            <a:r>
              <a:rPr lang="pt-BR" dirty="0" smtClean="0">
                <a:solidFill>
                  <a:schemeClr val="bg1"/>
                </a:solidFill>
                <a:latin typeface="Times New Roman" pitchFamily="18" charset="0"/>
                <a:cs typeface="Times New Roman" pitchFamily="18" charset="0"/>
              </a:rPr>
              <a:t>§ 1º A emissão da Guia Nacional de Recolhimento de Tributos Estaduais - GNRE On-Line obedecerá às seguintes tabelas:</a:t>
            </a:r>
          </a:p>
          <a:p>
            <a:pPr algn="just"/>
            <a:endParaRPr lang="pt-BR" dirty="0">
              <a:solidFill>
                <a:schemeClr val="bg1"/>
              </a:solidFill>
              <a:latin typeface="Times New Roman" pitchFamily="18" charset="0"/>
              <a:cs typeface="Times New Roman" pitchFamily="18" charset="0"/>
            </a:endParaRPr>
          </a:p>
          <a:p>
            <a:pPr algn="just"/>
            <a:endParaRPr lang="pt-BR" dirty="0" smtClean="0">
              <a:solidFill>
                <a:schemeClr val="bg1"/>
              </a:solidFill>
              <a:latin typeface="Times New Roman" pitchFamily="18" charset="0"/>
              <a:cs typeface="Times New Roman" pitchFamily="18" charset="0"/>
            </a:endParaRPr>
          </a:p>
          <a:p>
            <a:pPr algn="just"/>
            <a:r>
              <a:rPr lang="pt-BR" dirty="0" smtClean="0">
                <a:solidFill>
                  <a:schemeClr val="bg1"/>
                </a:solidFill>
                <a:latin typeface="Times New Roman" pitchFamily="18" charset="0"/>
                <a:cs typeface="Times New Roman" pitchFamily="18" charset="0"/>
              </a:rPr>
              <a:t>I - Especificações/Códigos de Receita:</a:t>
            </a:r>
          </a:p>
          <a:p>
            <a:endParaRPr lang="pt-BR" sz="1600" dirty="0" smtClean="0">
              <a:solidFill>
                <a:schemeClr val="bg1"/>
              </a:solidFill>
            </a:endParaRPr>
          </a:p>
          <a:p>
            <a:pPr algn="just"/>
            <a:endParaRPr lang="pt-BR" sz="1600" b="1" dirty="0" smtClean="0">
              <a:solidFill>
                <a:schemeClr val="bg1"/>
              </a:solidFill>
              <a:latin typeface="Times New Roman" pitchFamily="18" charset="0"/>
              <a:cs typeface="Times New Roman" pitchFamily="18" charset="0"/>
            </a:endParaRPr>
          </a:p>
        </p:txBody>
      </p:sp>
      <p:pic>
        <p:nvPicPr>
          <p:cNvPr id="48130" name="Picture 2"/>
          <p:cNvPicPr>
            <a:picLocks noChangeAspect="1" noChangeArrowheads="1"/>
          </p:cNvPicPr>
          <p:nvPr/>
        </p:nvPicPr>
        <p:blipFill>
          <a:blip r:embed="rId4"/>
          <a:srcRect/>
          <a:stretch>
            <a:fillRect/>
          </a:stretch>
        </p:blipFill>
        <p:spPr bwMode="auto">
          <a:xfrm>
            <a:off x="4524626" y="3756827"/>
            <a:ext cx="6277751" cy="2774147"/>
          </a:xfrm>
          <a:prstGeom prst="rect">
            <a:avLst/>
          </a:prstGeom>
          <a:noFill/>
          <a:ln w="9525">
            <a:noFill/>
            <a:miter lim="800000"/>
            <a:headEnd/>
            <a:tailEnd/>
          </a:ln>
        </p:spPr>
      </p:pic>
    </p:spTree>
    <p:extLst>
      <p:ext uri="{BB962C8B-B14F-4D97-AF65-F5344CB8AC3E}">
        <p14:creationId xmlns:p14="http://schemas.microsoft.com/office/powerpoint/2010/main" val="27365273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0"/>
          <p:cNvGrpSpPr>
            <a:grpSpLocks/>
          </p:cNvGrpSpPr>
          <p:nvPr/>
        </p:nvGrpSpPr>
        <p:grpSpPr bwMode="auto">
          <a:xfrm>
            <a:off x="-661988" y="-879475"/>
            <a:ext cx="12752388" cy="10553700"/>
            <a:chOff x="-661557" y="-878922"/>
            <a:chExt cx="12751524" cy="10552452"/>
          </a:xfrm>
        </p:grpSpPr>
        <p:sp>
          <p:nvSpPr>
            <p:cNvPr id="7" name="CaixaDeTexto 6"/>
            <p:cNvSpPr txBox="1"/>
            <p:nvPr/>
          </p:nvSpPr>
          <p:spPr>
            <a:xfrm>
              <a:off x="7871256" y="0"/>
              <a:ext cx="4218711" cy="7478970"/>
            </a:xfrm>
            <a:prstGeom prst="rect">
              <a:avLst/>
            </a:prstGeom>
            <a:noFill/>
            <a:effectLst/>
          </p:spPr>
          <p:txBody>
            <a:bodyPr>
              <a:spAutoFit/>
            </a:bodyPr>
            <a:lstStyle/>
            <a:p>
              <a:pPr fontAlgn="auto">
                <a:spcBef>
                  <a:spcPts val="0"/>
                </a:spcBef>
                <a:spcAft>
                  <a:spcPts val="0"/>
                </a:spcAft>
                <a:defRPr/>
              </a:pPr>
              <a:r>
                <a:rPr lang="pt-BR" sz="2400" b="1" dirty="0">
                  <a:solidFill>
                    <a:schemeClr val="bg1">
                      <a:alpha val="3000"/>
                    </a:schemeClr>
                  </a:solidFill>
                  <a:latin typeface="+mn-lt"/>
                </a:rPr>
                <a:t>IRPJ					CSLL</a:t>
              </a:r>
            </a:p>
            <a:p>
              <a:pPr fontAlgn="auto">
                <a:spcBef>
                  <a:spcPts val="0"/>
                </a:spcBef>
                <a:spcAft>
                  <a:spcPts val="0"/>
                </a:spcAft>
                <a:defRPr/>
              </a:pPr>
              <a:r>
                <a:rPr lang="pt-BR" sz="2400" b="1" dirty="0">
                  <a:solidFill>
                    <a:schemeClr val="bg1">
                      <a:alpha val="3000"/>
                    </a:schemeClr>
                  </a:solidFill>
                  <a:latin typeface="+mn-lt"/>
                </a:rPr>
                <a:t>		PIS</a:t>
              </a:r>
            </a:p>
            <a:p>
              <a:pPr fontAlgn="auto">
                <a:spcBef>
                  <a:spcPts val="0"/>
                </a:spcBef>
                <a:spcAft>
                  <a:spcPts val="0"/>
                </a:spcAft>
                <a:defRPr/>
              </a:pPr>
              <a:endParaRPr lang="pt-BR" sz="2400" b="1" dirty="0">
                <a:solidFill>
                  <a:schemeClr val="bg1">
                    <a:alpha val="3000"/>
                  </a:schemeClr>
                </a:solidFill>
                <a:latin typeface="+mn-lt"/>
              </a:endParaRPr>
            </a:p>
            <a:p>
              <a:pPr fontAlgn="auto">
                <a:spcBef>
                  <a:spcPts val="0"/>
                </a:spcBef>
                <a:spcAft>
                  <a:spcPts val="0"/>
                </a:spcAft>
                <a:defRPr/>
              </a:pPr>
              <a:r>
                <a:rPr lang="pt-BR" sz="2400" b="1" dirty="0">
                  <a:solidFill>
                    <a:schemeClr val="bg1">
                      <a:alpha val="3000"/>
                    </a:schemeClr>
                  </a:solidFill>
                  <a:latin typeface="+mn-lt"/>
                </a:rPr>
                <a:t>				</a:t>
              </a:r>
              <a:r>
                <a:rPr lang="pt-BR" sz="2400" b="1" dirty="0" err="1">
                  <a:solidFill>
                    <a:schemeClr val="bg1">
                      <a:alpha val="3000"/>
                    </a:schemeClr>
                  </a:solidFill>
                  <a:latin typeface="+mn-lt"/>
                </a:rPr>
                <a:t>Cofins</a:t>
              </a:r>
              <a:endParaRPr lang="pt-BR" sz="2400" b="1" dirty="0">
                <a:solidFill>
                  <a:schemeClr val="bg1">
                    <a:alpha val="3000"/>
                  </a:schemeClr>
                </a:solidFill>
                <a:latin typeface="+mn-lt"/>
              </a:endParaRPr>
            </a:p>
            <a:p>
              <a:pPr fontAlgn="auto">
                <a:spcBef>
                  <a:spcPts val="0"/>
                </a:spcBef>
                <a:spcAft>
                  <a:spcPts val="0"/>
                </a:spcAft>
                <a:defRPr/>
              </a:pPr>
              <a:r>
                <a:rPr lang="pt-BR" sz="2400" b="1" dirty="0">
                  <a:solidFill>
                    <a:schemeClr val="bg1">
                      <a:alpha val="3000"/>
                    </a:schemeClr>
                  </a:solidFill>
                  <a:latin typeface="+mn-lt"/>
                </a:rPr>
                <a:t>ICMS						INSS	</a:t>
              </a:r>
            </a:p>
            <a:p>
              <a:pPr fontAlgn="auto">
                <a:spcBef>
                  <a:spcPts val="0"/>
                </a:spcBef>
                <a:spcAft>
                  <a:spcPts val="0"/>
                </a:spcAft>
                <a:defRPr/>
              </a:pPr>
              <a:r>
                <a:rPr lang="pt-BR" sz="2400" b="1" dirty="0">
                  <a:solidFill>
                    <a:schemeClr val="bg1">
                      <a:alpha val="3000"/>
                    </a:schemeClr>
                  </a:solidFill>
                  <a:latin typeface="+mn-lt"/>
                </a:rPr>
                <a:t>		ICMS-ST		TAX</a:t>
              </a:r>
            </a:p>
            <a:p>
              <a:pPr fontAlgn="auto">
                <a:spcBef>
                  <a:spcPts val="0"/>
                </a:spcBef>
                <a:spcAft>
                  <a:spcPts val="0"/>
                </a:spcAft>
                <a:defRPr/>
              </a:pPr>
              <a:endParaRPr lang="pt-BR" sz="2400" b="1" dirty="0">
                <a:solidFill>
                  <a:schemeClr val="bg1">
                    <a:alpha val="3000"/>
                  </a:schemeClr>
                </a:solidFill>
                <a:latin typeface="+mn-lt"/>
              </a:endParaRPr>
            </a:p>
            <a:p>
              <a:pPr fontAlgn="auto">
                <a:spcBef>
                  <a:spcPts val="0"/>
                </a:spcBef>
                <a:spcAft>
                  <a:spcPts val="0"/>
                </a:spcAft>
                <a:defRPr/>
              </a:pPr>
              <a:r>
                <a:rPr lang="pt-BR" sz="2400" b="1" dirty="0" err="1">
                  <a:solidFill>
                    <a:schemeClr val="bg1">
                      <a:alpha val="3000"/>
                    </a:schemeClr>
                  </a:solidFill>
                  <a:latin typeface="+mn-lt"/>
                </a:rPr>
                <a:t>CPCs</a:t>
              </a:r>
              <a:r>
                <a:rPr lang="pt-BR" sz="2400" b="1" dirty="0">
                  <a:solidFill>
                    <a:schemeClr val="bg1">
                      <a:alpha val="3000"/>
                    </a:schemeClr>
                  </a:solidFill>
                  <a:latin typeface="+mn-lt"/>
                </a:rPr>
                <a:t>			IFRS 	AUDIT</a:t>
              </a:r>
            </a:p>
            <a:p>
              <a:pPr fontAlgn="auto">
                <a:spcBef>
                  <a:spcPts val="0"/>
                </a:spcBef>
                <a:spcAft>
                  <a:spcPts val="0"/>
                </a:spcAft>
                <a:defRPr/>
              </a:pPr>
              <a:endParaRPr lang="pt-BR" sz="2400" b="1" dirty="0">
                <a:solidFill>
                  <a:schemeClr val="bg1">
                    <a:alpha val="3000"/>
                  </a:schemeClr>
                </a:solidFill>
                <a:latin typeface="+mn-lt"/>
              </a:endParaRPr>
            </a:p>
            <a:p>
              <a:pPr fontAlgn="auto">
                <a:spcBef>
                  <a:spcPts val="0"/>
                </a:spcBef>
                <a:spcAft>
                  <a:spcPts val="0"/>
                </a:spcAft>
                <a:defRPr/>
              </a:pPr>
              <a:r>
                <a:rPr lang="pt-BR" sz="2400" b="1" dirty="0">
                  <a:solidFill>
                    <a:schemeClr val="bg1">
                      <a:alpha val="3000"/>
                    </a:schemeClr>
                  </a:solidFill>
                  <a:latin typeface="+mn-lt"/>
                </a:rPr>
                <a:t>FGTS				IPI</a:t>
              </a:r>
            </a:p>
            <a:p>
              <a:pPr fontAlgn="auto">
                <a:spcBef>
                  <a:spcPts val="0"/>
                </a:spcBef>
                <a:spcAft>
                  <a:spcPts val="0"/>
                </a:spcAft>
                <a:defRPr/>
              </a:pPr>
              <a:endParaRPr lang="pt-BR" sz="2400" b="1" dirty="0">
                <a:solidFill>
                  <a:schemeClr val="bg1">
                    <a:alpha val="3000"/>
                  </a:schemeClr>
                </a:solidFill>
                <a:latin typeface="+mn-lt"/>
              </a:endParaRPr>
            </a:p>
            <a:p>
              <a:pPr fontAlgn="auto">
                <a:spcBef>
                  <a:spcPts val="0"/>
                </a:spcBef>
                <a:spcAft>
                  <a:spcPts val="0"/>
                </a:spcAft>
                <a:defRPr/>
              </a:pPr>
              <a:endParaRPr lang="pt-BR" sz="2400" b="1" dirty="0">
                <a:solidFill>
                  <a:schemeClr val="bg1">
                    <a:alpha val="3000"/>
                  </a:schemeClr>
                </a:solidFill>
                <a:latin typeface="+mn-lt"/>
              </a:endParaRPr>
            </a:p>
            <a:p>
              <a:pPr fontAlgn="auto">
                <a:spcBef>
                  <a:spcPts val="0"/>
                </a:spcBef>
                <a:spcAft>
                  <a:spcPts val="0"/>
                </a:spcAft>
                <a:defRPr/>
              </a:pPr>
              <a:r>
                <a:rPr lang="pt-BR" sz="2400" b="1" dirty="0">
                  <a:solidFill>
                    <a:schemeClr val="bg1">
                      <a:alpha val="3000"/>
                    </a:schemeClr>
                  </a:solidFill>
                  <a:latin typeface="+mn-lt"/>
                </a:rPr>
                <a:t>	ITBI		ITCD		IFRS	</a:t>
              </a:r>
            </a:p>
            <a:p>
              <a:pPr fontAlgn="auto">
                <a:spcBef>
                  <a:spcPts val="0"/>
                </a:spcBef>
                <a:spcAft>
                  <a:spcPts val="0"/>
                </a:spcAft>
                <a:defRPr/>
              </a:pPr>
              <a:r>
                <a:rPr lang="pt-BR" sz="2400" b="1" dirty="0">
                  <a:solidFill>
                    <a:schemeClr val="bg1">
                      <a:alpha val="3000"/>
                    </a:schemeClr>
                  </a:solidFill>
                  <a:latin typeface="+mn-lt"/>
                </a:rPr>
                <a:t>ISSQN		IPVA		IOF</a:t>
              </a:r>
            </a:p>
            <a:p>
              <a:pPr fontAlgn="auto">
                <a:spcBef>
                  <a:spcPts val="0"/>
                </a:spcBef>
                <a:spcAft>
                  <a:spcPts val="0"/>
                </a:spcAft>
                <a:defRPr/>
              </a:pPr>
              <a:endParaRPr lang="pt-BR" sz="2400" b="1" dirty="0">
                <a:solidFill>
                  <a:schemeClr val="bg1">
                    <a:alpha val="3000"/>
                  </a:schemeClr>
                </a:solidFill>
                <a:latin typeface="+mn-lt"/>
              </a:endParaRPr>
            </a:p>
            <a:p>
              <a:pPr fontAlgn="auto">
                <a:spcBef>
                  <a:spcPts val="0"/>
                </a:spcBef>
                <a:spcAft>
                  <a:spcPts val="0"/>
                </a:spcAft>
                <a:defRPr/>
              </a:pPr>
              <a:r>
                <a:rPr lang="pt-BR" sz="2400" b="1" dirty="0">
                  <a:solidFill>
                    <a:schemeClr val="bg1">
                      <a:alpha val="3000"/>
                    </a:schemeClr>
                  </a:solidFill>
                  <a:latin typeface="+mn-lt"/>
                </a:rPr>
                <a:t>	AUDITORIA</a:t>
              </a:r>
            </a:p>
            <a:p>
              <a:pPr fontAlgn="auto">
                <a:spcBef>
                  <a:spcPts val="0"/>
                </a:spcBef>
                <a:spcAft>
                  <a:spcPts val="0"/>
                </a:spcAft>
                <a:defRPr/>
              </a:pPr>
              <a:endParaRPr lang="pt-BR" sz="2400" b="1" dirty="0">
                <a:solidFill>
                  <a:schemeClr val="bg1">
                    <a:alpha val="3000"/>
                  </a:schemeClr>
                </a:solidFill>
                <a:latin typeface="+mn-lt"/>
              </a:endParaRPr>
            </a:p>
            <a:p>
              <a:pPr fontAlgn="auto">
                <a:spcBef>
                  <a:spcPts val="0"/>
                </a:spcBef>
                <a:spcAft>
                  <a:spcPts val="0"/>
                </a:spcAft>
                <a:defRPr/>
              </a:pPr>
              <a:endParaRPr lang="pt-BR" sz="2400" b="1" dirty="0">
                <a:solidFill>
                  <a:schemeClr val="bg1">
                    <a:alpha val="3000"/>
                  </a:schemeClr>
                </a:solidFill>
                <a:latin typeface="+mn-lt"/>
              </a:endParaRPr>
            </a:p>
          </p:txBody>
        </p:sp>
        <p:sp>
          <p:nvSpPr>
            <p:cNvPr id="8" name="CaixaDeTexto 7"/>
            <p:cNvSpPr txBox="1"/>
            <p:nvPr/>
          </p:nvSpPr>
          <p:spPr>
            <a:xfrm>
              <a:off x="3358807" y="2194560"/>
              <a:ext cx="4218711" cy="7478970"/>
            </a:xfrm>
            <a:prstGeom prst="rect">
              <a:avLst/>
            </a:prstGeom>
            <a:noFill/>
            <a:effectLst/>
          </p:spPr>
          <p:txBody>
            <a:bodyPr>
              <a:spAutoFit/>
            </a:bodyPr>
            <a:lstStyle/>
            <a:p>
              <a:pPr fontAlgn="auto">
                <a:spcBef>
                  <a:spcPts val="0"/>
                </a:spcBef>
                <a:spcAft>
                  <a:spcPts val="0"/>
                </a:spcAft>
                <a:defRPr/>
              </a:pPr>
              <a:r>
                <a:rPr lang="pt-BR" sz="2400" b="1" dirty="0">
                  <a:solidFill>
                    <a:schemeClr val="bg1">
                      <a:alpha val="3000"/>
                    </a:schemeClr>
                  </a:solidFill>
                  <a:latin typeface="+mn-lt"/>
                </a:rPr>
                <a:t>IRPJ					CSLL</a:t>
              </a:r>
            </a:p>
            <a:p>
              <a:pPr fontAlgn="auto">
                <a:spcBef>
                  <a:spcPts val="0"/>
                </a:spcBef>
                <a:spcAft>
                  <a:spcPts val="0"/>
                </a:spcAft>
                <a:defRPr/>
              </a:pPr>
              <a:r>
                <a:rPr lang="pt-BR" sz="2400" b="1" dirty="0">
                  <a:solidFill>
                    <a:schemeClr val="bg1">
                      <a:alpha val="3000"/>
                    </a:schemeClr>
                  </a:solidFill>
                  <a:latin typeface="+mn-lt"/>
                </a:rPr>
                <a:t>		PIS</a:t>
              </a:r>
            </a:p>
            <a:p>
              <a:pPr fontAlgn="auto">
                <a:spcBef>
                  <a:spcPts val="0"/>
                </a:spcBef>
                <a:spcAft>
                  <a:spcPts val="0"/>
                </a:spcAft>
                <a:defRPr/>
              </a:pPr>
              <a:endParaRPr lang="pt-BR" sz="2400" b="1" dirty="0">
                <a:solidFill>
                  <a:schemeClr val="bg1">
                    <a:alpha val="3000"/>
                  </a:schemeClr>
                </a:solidFill>
                <a:latin typeface="+mn-lt"/>
              </a:endParaRPr>
            </a:p>
            <a:p>
              <a:pPr fontAlgn="auto">
                <a:spcBef>
                  <a:spcPts val="0"/>
                </a:spcBef>
                <a:spcAft>
                  <a:spcPts val="0"/>
                </a:spcAft>
                <a:defRPr/>
              </a:pPr>
              <a:r>
                <a:rPr lang="pt-BR" sz="2400" b="1" dirty="0">
                  <a:solidFill>
                    <a:schemeClr val="bg1">
                      <a:alpha val="3000"/>
                    </a:schemeClr>
                  </a:solidFill>
                  <a:latin typeface="+mn-lt"/>
                </a:rPr>
                <a:t>				</a:t>
              </a:r>
              <a:r>
                <a:rPr lang="pt-BR" sz="2400" b="1" dirty="0" err="1">
                  <a:solidFill>
                    <a:schemeClr val="bg1">
                      <a:alpha val="3000"/>
                    </a:schemeClr>
                  </a:solidFill>
                  <a:latin typeface="+mn-lt"/>
                </a:rPr>
                <a:t>Cofins</a:t>
              </a:r>
              <a:endParaRPr lang="pt-BR" sz="2400" b="1" dirty="0">
                <a:solidFill>
                  <a:schemeClr val="bg1">
                    <a:alpha val="3000"/>
                  </a:schemeClr>
                </a:solidFill>
                <a:latin typeface="+mn-lt"/>
              </a:endParaRPr>
            </a:p>
            <a:p>
              <a:pPr fontAlgn="auto">
                <a:spcBef>
                  <a:spcPts val="0"/>
                </a:spcBef>
                <a:spcAft>
                  <a:spcPts val="0"/>
                </a:spcAft>
                <a:defRPr/>
              </a:pPr>
              <a:r>
                <a:rPr lang="pt-BR" sz="2400" b="1" dirty="0">
                  <a:solidFill>
                    <a:schemeClr val="bg1">
                      <a:alpha val="3000"/>
                    </a:schemeClr>
                  </a:solidFill>
                  <a:latin typeface="+mn-lt"/>
                </a:rPr>
                <a:t>ICMS						INSS	</a:t>
              </a:r>
            </a:p>
            <a:p>
              <a:pPr fontAlgn="auto">
                <a:spcBef>
                  <a:spcPts val="0"/>
                </a:spcBef>
                <a:spcAft>
                  <a:spcPts val="0"/>
                </a:spcAft>
                <a:defRPr/>
              </a:pPr>
              <a:r>
                <a:rPr lang="pt-BR" sz="2400" b="1" dirty="0">
                  <a:solidFill>
                    <a:schemeClr val="bg1">
                      <a:alpha val="3000"/>
                    </a:schemeClr>
                  </a:solidFill>
                  <a:latin typeface="+mn-lt"/>
                </a:rPr>
                <a:t>		ICMS-ST		TAX</a:t>
              </a:r>
            </a:p>
            <a:p>
              <a:pPr fontAlgn="auto">
                <a:spcBef>
                  <a:spcPts val="0"/>
                </a:spcBef>
                <a:spcAft>
                  <a:spcPts val="0"/>
                </a:spcAft>
                <a:defRPr/>
              </a:pPr>
              <a:endParaRPr lang="pt-BR" sz="2400" b="1" dirty="0">
                <a:solidFill>
                  <a:schemeClr val="bg1">
                    <a:alpha val="3000"/>
                  </a:schemeClr>
                </a:solidFill>
                <a:latin typeface="+mn-lt"/>
              </a:endParaRPr>
            </a:p>
            <a:p>
              <a:pPr fontAlgn="auto">
                <a:spcBef>
                  <a:spcPts val="0"/>
                </a:spcBef>
                <a:spcAft>
                  <a:spcPts val="0"/>
                </a:spcAft>
                <a:defRPr/>
              </a:pPr>
              <a:r>
                <a:rPr lang="pt-BR" sz="2400" b="1" dirty="0" err="1">
                  <a:solidFill>
                    <a:schemeClr val="bg1">
                      <a:alpha val="3000"/>
                    </a:schemeClr>
                  </a:solidFill>
                  <a:latin typeface="+mn-lt"/>
                </a:rPr>
                <a:t>CPCs</a:t>
              </a:r>
              <a:r>
                <a:rPr lang="pt-BR" sz="2400" b="1" dirty="0">
                  <a:solidFill>
                    <a:schemeClr val="bg1">
                      <a:alpha val="3000"/>
                    </a:schemeClr>
                  </a:solidFill>
                  <a:latin typeface="+mn-lt"/>
                </a:rPr>
                <a:t>			IFRS 	AUDIT</a:t>
              </a:r>
            </a:p>
            <a:p>
              <a:pPr fontAlgn="auto">
                <a:spcBef>
                  <a:spcPts val="0"/>
                </a:spcBef>
                <a:spcAft>
                  <a:spcPts val="0"/>
                </a:spcAft>
                <a:defRPr/>
              </a:pPr>
              <a:endParaRPr lang="pt-BR" sz="2400" b="1" dirty="0">
                <a:solidFill>
                  <a:schemeClr val="bg1">
                    <a:alpha val="3000"/>
                  </a:schemeClr>
                </a:solidFill>
                <a:latin typeface="+mn-lt"/>
              </a:endParaRPr>
            </a:p>
            <a:p>
              <a:pPr fontAlgn="auto">
                <a:spcBef>
                  <a:spcPts val="0"/>
                </a:spcBef>
                <a:spcAft>
                  <a:spcPts val="0"/>
                </a:spcAft>
                <a:defRPr/>
              </a:pPr>
              <a:r>
                <a:rPr lang="pt-BR" sz="2400" b="1" dirty="0">
                  <a:solidFill>
                    <a:schemeClr val="bg1">
                      <a:alpha val="3000"/>
                    </a:schemeClr>
                  </a:solidFill>
                  <a:latin typeface="+mn-lt"/>
                </a:rPr>
                <a:t>FGTS				IPI</a:t>
              </a:r>
            </a:p>
            <a:p>
              <a:pPr fontAlgn="auto">
                <a:spcBef>
                  <a:spcPts val="0"/>
                </a:spcBef>
                <a:spcAft>
                  <a:spcPts val="0"/>
                </a:spcAft>
                <a:defRPr/>
              </a:pPr>
              <a:endParaRPr lang="pt-BR" sz="2400" b="1" dirty="0">
                <a:solidFill>
                  <a:schemeClr val="bg1">
                    <a:alpha val="3000"/>
                  </a:schemeClr>
                </a:solidFill>
                <a:latin typeface="+mn-lt"/>
              </a:endParaRPr>
            </a:p>
            <a:p>
              <a:pPr fontAlgn="auto">
                <a:spcBef>
                  <a:spcPts val="0"/>
                </a:spcBef>
                <a:spcAft>
                  <a:spcPts val="0"/>
                </a:spcAft>
                <a:defRPr/>
              </a:pPr>
              <a:endParaRPr lang="pt-BR" sz="2400" b="1" dirty="0">
                <a:solidFill>
                  <a:schemeClr val="bg1">
                    <a:alpha val="3000"/>
                  </a:schemeClr>
                </a:solidFill>
                <a:latin typeface="+mn-lt"/>
              </a:endParaRPr>
            </a:p>
            <a:p>
              <a:pPr fontAlgn="auto">
                <a:spcBef>
                  <a:spcPts val="0"/>
                </a:spcBef>
                <a:spcAft>
                  <a:spcPts val="0"/>
                </a:spcAft>
                <a:defRPr/>
              </a:pPr>
              <a:r>
                <a:rPr lang="pt-BR" sz="2400" b="1" dirty="0">
                  <a:solidFill>
                    <a:schemeClr val="bg1">
                      <a:alpha val="3000"/>
                    </a:schemeClr>
                  </a:solidFill>
                  <a:latin typeface="+mn-lt"/>
                </a:rPr>
                <a:t>	ITBI		ITCD		IFRS	</a:t>
              </a:r>
            </a:p>
            <a:p>
              <a:pPr fontAlgn="auto">
                <a:spcBef>
                  <a:spcPts val="0"/>
                </a:spcBef>
                <a:spcAft>
                  <a:spcPts val="0"/>
                </a:spcAft>
                <a:defRPr/>
              </a:pPr>
              <a:r>
                <a:rPr lang="pt-BR" sz="2400" b="1" dirty="0">
                  <a:solidFill>
                    <a:schemeClr val="bg1">
                      <a:alpha val="3000"/>
                    </a:schemeClr>
                  </a:solidFill>
                  <a:latin typeface="+mn-lt"/>
                </a:rPr>
                <a:t>ISSQN		IPVA		IOF</a:t>
              </a:r>
            </a:p>
            <a:p>
              <a:pPr fontAlgn="auto">
                <a:spcBef>
                  <a:spcPts val="0"/>
                </a:spcBef>
                <a:spcAft>
                  <a:spcPts val="0"/>
                </a:spcAft>
                <a:defRPr/>
              </a:pPr>
              <a:endParaRPr lang="pt-BR" sz="2400" b="1" dirty="0">
                <a:solidFill>
                  <a:schemeClr val="bg1">
                    <a:alpha val="3000"/>
                  </a:schemeClr>
                </a:solidFill>
                <a:latin typeface="+mn-lt"/>
              </a:endParaRPr>
            </a:p>
            <a:p>
              <a:pPr fontAlgn="auto">
                <a:spcBef>
                  <a:spcPts val="0"/>
                </a:spcBef>
                <a:spcAft>
                  <a:spcPts val="0"/>
                </a:spcAft>
                <a:defRPr/>
              </a:pPr>
              <a:r>
                <a:rPr lang="pt-BR" sz="2400" b="1" dirty="0">
                  <a:solidFill>
                    <a:schemeClr val="bg1">
                      <a:alpha val="3000"/>
                    </a:schemeClr>
                  </a:solidFill>
                  <a:latin typeface="+mn-lt"/>
                </a:rPr>
                <a:t>	AUDITORIA</a:t>
              </a:r>
            </a:p>
            <a:p>
              <a:pPr fontAlgn="auto">
                <a:spcBef>
                  <a:spcPts val="0"/>
                </a:spcBef>
                <a:spcAft>
                  <a:spcPts val="0"/>
                </a:spcAft>
                <a:defRPr/>
              </a:pPr>
              <a:endParaRPr lang="pt-BR" sz="2400" b="1" dirty="0">
                <a:solidFill>
                  <a:schemeClr val="bg1">
                    <a:alpha val="3000"/>
                  </a:schemeClr>
                </a:solidFill>
                <a:latin typeface="+mn-lt"/>
              </a:endParaRPr>
            </a:p>
            <a:p>
              <a:pPr fontAlgn="auto">
                <a:spcBef>
                  <a:spcPts val="0"/>
                </a:spcBef>
                <a:spcAft>
                  <a:spcPts val="0"/>
                </a:spcAft>
                <a:defRPr/>
              </a:pPr>
              <a:endParaRPr lang="pt-BR" sz="2400" b="1" dirty="0">
                <a:solidFill>
                  <a:schemeClr val="bg1">
                    <a:alpha val="3000"/>
                  </a:schemeClr>
                </a:solidFill>
                <a:latin typeface="+mn-lt"/>
              </a:endParaRPr>
            </a:p>
          </p:txBody>
        </p:sp>
        <p:sp>
          <p:nvSpPr>
            <p:cNvPr id="9" name="CaixaDeTexto 8"/>
            <p:cNvSpPr txBox="1"/>
            <p:nvPr/>
          </p:nvSpPr>
          <p:spPr>
            <a:xfrm>
              <a:off x="3358806" y="-878922"/>
              <a:ext cx="4218711" cy="3785652"/>
            </a:xfrm>
            <a:prstGeom prst="rect">
              <a:avLst/>
            </a:prstGeom>
            <a:noFill/>
            <a:effectLst/>
          </p:spPr>
          <p:txBody>
            <a:bodyPr>
              <a:spAutoFit/>
            </a:bodyPr>
            <a:lstStyle/>
            <a:p>
              <a:pPr fontAlgn="auto">
                <a:spcBef>
                  <a:spcPts val="0"/>
                </a:spcBef>
                <a:spcAft>
                  <a:spcPts val="0"/>
                </a:spcAft>
                <a:defRPr/>
              </a:pPr>
              <a:r>
                <a:rPr lang="pt-BR" sz="2400" b="1" dirty="0">
                  <a:solidFill>
                    <a:schemeClr val="bg1">
                      <a:alpha val="3000"/>
                    </a:schemeClr>
                  </a:solidFill>
                  <a:latin typeface="+mn-lt"/>
                </a:rPr>
                <a:t>GTS				IPI</a:t>
              </a:r>
            </a:p>
            <a:p>
              <a:pPr fontAlgn="auto">
                <a:spcBef>
                  <a:spcPts val="0"/>
                </a:spcBef>
                <a:spcAft>
                  <a:spcPts val="0"/>
                </a:spcAft>
                <a:defRPr/>
              </a:pPr>
              <a:endParaRPr lang="pt-BR" sz="2400" b="1" dirty="0">
                <a:solidFill>
                  <a:schemeClr val="bg1">
                    <a:alpha val="3000"/>
                  </a:schemeClr>
                </a:solidFill>
                <a:latin typeface="+mn-lt"/>
              </a:endParaRPr>
            </a:p>
            <a:p>
              <a:pPr fontAlgn="auto">
                <a:spcBef>
                  <a:spcPts val="0"/>
                </a:spcBef>
                <a:spcAft>
                  <a:spcPts val="0"/>
                </a:spcAft>
                <a:defRPr/>
              </a:pPr>
              <a:endParaRPr lang="pt-BR" sz="2400" b="1" dirty="0">
                <a:solidFill>
                  <a:schemeClr val="bg1">
                    <a:alpha val="3000"/>
                  </a:schemeClr>
                </a:solidFill>
                <a:latin typeface="+mn-lt"/>
              </a:endParaRPr>
            </a:p>
            <a:p>
              <a:pPr fontAlgn="auto">
                <a:spcBef>
                  <a:spcPts val="0"/>
                </a:spcBef>
                <a:spcAft>
                  <a:spcPts val="0"/>
                </a:spcAft>
                <a:defRPr/>
              </a:pPr>
              <a:r>
                <a:rPr lang="pt-BR" sz="2400" b="1" dirty="0">
                  <a:solidFill>
                    <a:schemeClr val="bg1">
                      <a:alpha val="3000"/>
                    </a:schemeClr>
                  </a:solidFill>
                  <a:latin typeface="+mn-lt"/>
                </a:rPr>
                <a:t>	ITBI		ITCD		IFRS	</a:t>
              </a:r>
            </a:p>
            <a:p>
              <a:pPr fontAlgn="auto">
                <a:spcBef>
                  <a:spcPts val="0"/>
                </a:spcBef>
                <a:spcAft>
                  <a:spcPts val="0"/>
                </a:spcAft>
                <a:defRPr/>
              </a:pPr>
              <a:r>
                <a:rPr lang="pt-BR" sz="2400" b="1" dirty="0">
                  <a:solidFill>
                    <a:schemeClr val="bg1">
                      <a:alpha val="3000"/>
                    </a:schemeClr>
                  </a:solidFill>
                  <a:latin typeface="+mn-lt"/>
                </a:rPr>
                <a:t>ISSQN		IPVA		IOF</a:t>
              </a:r>
            </a:p>
            <a:p>
              <a:pPr fontAlgn="auto">
                <a:spcBef>
                  <a:spcPts val="0"/>
                </a:spcBef>
                <a:spcAft>
                  <a:spcPts val="0"/>
                </a:spcAft>
                <a:defRPr/>
              </a:pPr>
              <a:endParaRPr lang="pt-BR" sz="2400" b="1" dirty="0">
                <a:solidFill>
                  <a:schemeClr val="bg1">
                    <a:alpha val="3000"/>
                  </a:schemeClr>
                </a:solidFill>
                <a:latin typeface="+mn-lt"/>
              </a:endParaRPr>
            </a:p>
            <a:p>
              <a:pPr fontAlgn="auto">
                <a:spcBef>
                  <a:spcPts val="0"/>
                </a:spcBef>
                <a:spcAft>
                  <a:spcPts val="0"/>
                </a:spcAft>
                <a:defRPr/>
              </a:pPr>
              <a:r>
                <a:rPr lang="pt-BR" sz="2400" b="1" dirty="0">
                  <a:solidFill>
                    <a:schemeClr val="bg1">
                      <a:alpha val="3000"/>
                    </a:schemeClr>
                  </a:solidFill>
                  <a:latin typeface="+mn-lt"/>
                </a:rPr>
                <a:t>	AUDITORIA</a:t>
              </a:r>
            </a:p>
            <a:p>
              <a:pPr fontAlgn="auto">
                <a:spcBef>
                  <a:spcPts val="0"/>
                </a:spcBef>
                <a:spcAft>
                  <a:spcPts val="0"/>
                </a:spcAft>
                <a:defRPr/>
              </a:pPr>
              <a:endParaRPr lang="pt-BR" sz="2400" b="1" dirty="0">
                <a:solidFill>
                  <a:schemeClr val="bg1">
                    <a:alpha val="3000"/>
                  </a:schemeClr>
                </a:solidFill>
                <a:latin typeface="+mn-lt"/>
              </a:endParaRPr>
            </a:p>
            <a:p>
              <a:pPr fontAlgn="auto">
                <a:spcBef>
                  <a:spcPts val="0"/>
                </a:spcBef>
                <a:spcAft>
                  <a:spcPts val="0"/>
                </a:spcAft>
                <a:defRPr/>
              </a:pPr>
              <a:endParaRPr lang="pt-BR" sz="2400" b="1" dirty="0">
                <a:solidFill>
                  <a:schemeClr val="bg1">
                    <a:alpha val="3000"/>
                  </a:schemeClr>
                </a:solidFill>
                <a:latin typeface="+mn-lt"/>
              </a:endParaRPr>
            </a:p>
          </p:txBody>
        </p:sp>
        <p:sp>
          <p:nvSpPr>
            <p:cNvPr id="10" name="CaixaDeTexto 9"/>
            <p:cNvSpPr txBox="1"/>
            <p:nvPr/>
          </p:nvSpPr>
          <p:spPr>
            <a:xfrm>
              <a:off x="-661557" y="-189410"/>
              <a:ext cx="4218711" cy="7478970"/>
            </a:xfrm>
            <a:prstGeom prst="rect">
              <a:avLst/>
            </a:prstGeom>
            <a:noFill/>
            <a:effectLst/>
          </p:spPr>
          <p:txBody>
            <a:bodyPr>
              <a:spAutoFit/>
            </a:bodyPr>
            <a:lstStyle/>
            <a:p>
              <a:pPr fontAlgn="auto">
                <a:spcBef>
                  <a:spcPts val="0"/>
                </a:spcBef>
                <a:spcAft>
                  <a:spcPts val="0"/>
                </a:spcAft>
                <a:defRPr/>
              </a:pPr>
              <a:r>
                <a:rPr lang="pt-BR" sz="2400" b="1" dirty="0">
                  <a:solidFill>
                    <a:schemeClr val="bg1">
                      <a:alpha val="4000"/>
                    </a:schemeClr>
                  </a:solidFill>
                  <a:latin typeface="+mn-lt"/>
                </a:rPr>
                <a:t>IRPJ					CSLL</a:t>
              </a:r>
            </a:p>
            <a:p>
              <a:pPr fontAlgn="auto">
                <a:spcBef>
                  <a:spcPts val="0"/>
                </a:spcBef>
                <a:spcAft>
                  <a:spcPts val="0"/>
                </a:spcAft>
                <a:defRPr/>
              </a:pPr>
              <a:r>
                <a:rPr lang="pt-BR" sz="2400" b="1" dirty="0">
                  <a:solidFill>
                    <a:schemeClr val="bg1">
                      <a:alpha val="4000"/>
                    </a:schemeClr>
                  </a:solidFill>
                  <a:latin typeface="+mn-lt"/>
                </a:rPr>
                <a:t>		PIS</a:t>
              </a:r>
            </a:p>
            <a:p>
              <a:pPr fontAlgn="auto">
                <a:spcBef>
                  <a:spcPts val="0"/>
                </a:spcBef>
                <a:spcAft>
                  <a:spcPts val="0"/>
                </a:spcAft>
                <a:defRPr/>
              </a:pPr>
              <a:endParaRPr lang="pt-BR" sz="2400" b="1" dirty="0">
                <a:solidFill>
                  <a:schemeClr val="bg1">
                    <a:alpha val="4000"/>
                  </a:schemeClr>
                </a:solidFill>
                <a:latin typeface="+mn-lt"/>
              </a:endParaRPr>
            </a:p>
            <a:p>
              <a:pPr fontAlgn="auto">
                <a:spcBef>
                  <a:spcPts val="0"/>
                </a:spcBef>
                <a:spcAft>
                  <a:spcPts val="0"/>
                </a:spcAft>
                <a:defRPr/>
              </a:pPr>
              <a:r>
                <a:rPr lang="pt-BR" sz="2400" b="1" dirty="0">
                  <a:solidFill>
                    <a:schemeClr val="bg1">
                      <a:alpha val="4000"/>
                    </a:schemeClr>
                  </a:solidFill>
                  <a:latin typeface="+mn-lt"/>
                </a:rPr>
                <a:t>				</a:t>
              </a:r>
              <a:r>
                <a:rPr lang="pt-BR" sz="2400" b="1" dirty="0" err="1">
                  <a:solidFill>
                    <a:schemeClr val="bg1">
                      <a:alpha val="4000"/>
                    </a:schemeClr>
                  </a:solidFill>
                  <a:latin typeface="+mn-lt"/>
                </a:rPr>
                <a:t>Cofins</a:t>
              </a:r>
              <a:endParaRPr lang="pt-BR" sz="2400" b="1" dirty="0">
                <a:solidFill>
                  <a:schemeClr val="bg1">
                    <a:alpha val="4000"/>
                  </a:schemeClr>
                </a:solidFill>
                <a:latin typeface="+mn-lt"/>
              </a:endParaRPr>
            </a:p>
            <a:p>
              <a:pPr fontAlgn="auto">
                <a:spcBef>
                  <a:spcPts val="0"/>
                </a:spcBef>
                <a:spcAft>
                  <a:spcPts val="0"/>
                </a:spcAft>
                <a:defRPr/>
              </a:pPr>
              <a:r>
                <a:rPr lang="pt-BR" sz="2400" b="1" dirty="0">
                  <a:solidFill>
                    <a:schemeClr val="bg1">
                      <a:alpha val="4000"/>
                    </a:schemeClr>
                  </a:solidFill>
                  <a:latin typeface="+mn-lt"/>
                </a:rPr>
                <a:t>ICMS						INSS	</a:t>
              </a:r>
            </a:p>
            <a:p>
              <a:pPr fontAlgn="auto">
                <a:spcBef>
                  <a:spcPts val="0"/>
                </a:spcBef>
                <a:spcAft>
                  <a:spcPts val="0"/>
                </a:spcAft>
                <a:defRPr/>
              </a:pPr>
              <a:r>
                <a:rPr lang="pt-BR" sz="2400" b="1" dirty="0">
                  <a:solidFill>
                    <a:schemeClr val="bg1">
                      <a:alpha val="4000"/>
                    </a:schemeClr>
                  </a:solidFill>
                  <a:latin typeface="+mn-lt"/>
                </a:rPr>
                <a:t>		ICMS-ST		TAX</a:t>
              </a:r>
            </a:p>
            <a:p>
              <a:pPr fontAlgn="auto">
                <a:spcBef>
                  <a:spcPts val="0"/>
                </a:spcBef>
                <a:spcAft>
                  <a:spcPts val="0"/>
                </a:spcAft>
                <a:defRPr/>
              </a:pPr>
              <a:endParaRPr lang="pt-BR" sz="2400" b="1" dirty="0">
                <a:solidFill>
                  <a:schemeClr val="bg1">
                    <a:alpha val="3000"/>
                  </a:schemeClr>
                </a:solidFill>
                <a:latin typeface="+mn-lt"/>
              </a:endParaRPr>
            </a:p>
            <a:p>
              <a:pPr fontAlgn="auto">
                <a:spcBef>
                  <a:spcPts val="0"/>
                </a:spcBef>
                <a:spcAft>
                  <a:spcPts val="0"/>
                </a:spcAft>
                <a:defRPr/>
              </a:pPr>
              <a:r>
                <a:rPr lang="pt-BR" sz="2400" b="1" dirty="0" err="1">
                  <a:solidFill>
                    <a:schemeClr val="bg1">
                      <a:alpha val="4000"/>
                    </a:schemeClr>
                  </a:solidFill>
                  <a:latin typeface="+mn-lt"/>
                </a:rPr>
                <a:t>CPCs</a:t>
              </a:r>
              <a:r>
                <a:rPr lang="pt-BR" sz="2400" b="1" dirty="0">
                  <a:solidFill>
                    <a:schemeClr val="bg1">
                      <a:alpha val="4000"/>
                    </a:schemeClr>
                  </a:solidFill>
                  <a:latin typeface="+mn-lt"/>
                </a:rPr>
                <a:t>			IFRS 	AUDIT</a:t>
              </a:r>
            </a:p>
            <a:p>
              <a:pPr fontAlgn="auto">
                <a:spcBef>
                  <a:spcPts val="0"/>
                </a:spcBef>
                <a:spcAft>
                  <a:spcPts val="0"/>
                </a:spcAft>
                <a:defRPr/>
              </a:pPr>
              <a:endParaRPr lang="pt-BR" sz="2400" b="1" dirty="0">
                <a:solidFill>
                  <a:schemeClr val="bg1">
                    <a:alpha val="4000"/>
                  </a:schemeClr>
                </a:solidFill>
                <a:latin typeface="+mn-lt"/>
              </a:endParaRPr>
            </a:p>
            <a:p>
              <a:pPr fontAlgn="auto">
                <a:spcBef>
                  <a:spcPts val="0"/>
                </a:spcBef>
                <a:spcAft>
                  <a:spcPts val="0"/>
                </a:spcAft>
                <a:defRPr/>
              </a:pPr>
              <a:r>
                <a:rPr lang="pt-BR" sz="2400" b="1" dirty="0">
                  <a:solidFill>
                    <a:schemeClr val="bg1">
                      <a:alpha val="4000"/>
                    </a:schemeClr>
                  </a:solidFill>
                  <a:latin typeface="+mn-lt"/>
                </a:rPr>
                <a:t>FGTS				IPI</a:t>
              </a:r>
            </a:p>
            <a:p>
              <a:pPr fontAlgn="auto">
                <a:spcBef>
                  <a:spcPts val="0"/>
                </a:spcBef>
                <a:spcAft>
                  <a:spcPts val="0"/>
                </a:spcAft>
                <a:defRPr/>
              </a:pPr>
              <a:endParaRPr lang="pt-BR" sz="2400" b="1" dirty="0">
                <a:solidFill>
                  <a:schemeClr val="bg1">
                    <a:alpha val="4000"/>
                  </a:schemeClr>
                </a:solidFill>
                <a:latin typeface="+mn-lt"/>
              </a:endParaRPr>
            </a:p>
            <a:p>
              <a:pPr fontAlgn="auto">
                <a:spcBef>
                  <a:spcPts val="0"/>
                </a:spcBef>
                <a:spcAft>
                  <a:spcPts val="0"/>
                </a:spcAft>
                <a:defRPr/>
              </a:pPr>
              <a:endParaRPr lang="pt-BR" sz="2400" b="1" dirty="0">
                <a:solidFill>
                  <a:schemeClr val="bg1">
                    <a:alpha val="4000"/>
                  </a:schemeClr>
                </a:solidFill>
                <a:latin typeface="+mn-lt"/>
              </a:endParaRPr>
            </a:p>
            <a:p>
              <a:pPr fontAlgn="auto">
                <a:spcBef>
                  <a:spcPts val="0"/>
                </a:spcBef>
                <a:spcAft>
                  <a:spcPts val="0"/>
                </a:spcAft>
                <a:defRPr/>
              </a:pPr>
              <a:r>
                <a:rPr lang="pt-BR" sz="2400" b="1" dirty="0">
                  <a:solidFill>
                    <a:schemeClr val="bg1">
                      <a:alpha val="4000"/>
                    </a:schemeClr>
                  </a:solidFill>
                  <a:latin typeface="+mn-lt"/>
                </a:rPr>
                <a:t>	ITBI		ITCD		IFRS	</a:t>
              </a:r>
            </a:p>
            <a:p>
              <a:pPr fontAlgn="auto">
                <a:spcBef>
                  <a:spcPts val="0"/>
                </a:spcBef>
                <a:spcAft>
                  <a:spcPts val="0"/>
                </a:spcAft>
                <a:defRPr/>
              </a:pPr>
              <a:r>
                <a:rPr lang="pt-BR" sz="2400" b="1" dirty="0">
                  <a:solidFill>
                    <a:schemeClr val="bg1">
                      <a:alpha val="4000"/>
                    </a:schemeClr>
                  </a:solidFill>
                  <a:latin typeface="+mn-lt"/>
                </a:rPr>
                <a:t>ISSQN		IPVA		IOF</a:t>
              </a:r>
            </a:p>
            <a:p>
              <a:pPr fontAlgn="auto">
                <a:spcBef>
                  <a:spcPts val="0"/>
                </a:spcBef>
                <a:spcAft>
                  <a:spcPts val="0"/>
                </a:spcAft>
                <a:defRPr/>
              </a:pPr>
              <a:endParaRPr lang="pt-BR" sz="2400" b="1" dirty="0">
                <a:solidFill>
                  <a:schemeClr val="bg1">
                    <a:alpha val="4000"/>
                  </a:schemeClr>
                </a:solidFill>
                <a:latin typeface="+mn-lt"/>
              </a:endParaRPr>
            </a:p>
            <a:p>
              <a:pPr fontAlgn="auto">
                <a:spcBef>
                  <a:spcPts val="0"/>
                </a:spcBef>
                <a:spcAft>
                  <a:spcPts val="0"/>
                </a:spcAft>
                <a:defRPr/>
              </a:pPr>
              <a:r>
                <a:rPr lang="pt-BR" sz="2400" b="1" dirty="0">
                  <a:solidFill>
                    <a:schemeClr val="bg1">
                      <a:alpha val="4000"/>
                    </a:schemeClr>
                  </a:solidFill>
                  <a:latin typeface="+mn-lt"/>
                </a:rPr>
                <a:t>	AUDITORIA</a:t>
              </a:r>
            </a:p>
            <a:p>
              <a:pPr fontAlgn="auto">
                <a:spcBef>
                  <a:spcPts val="0"/>
                </a:spcBef>
                <a:spcAft>
                  <a:spcPts val="0"/>
                </a:spcAft>
                <a:defRPr/>
              </a:pPr>
              <a:endParaRPr lang="pt-BR" sz="2400" b="1" dirty="0">
                <a:solidFill>
                  <a:schemeClr val="bg1">
                    <a:alpha val="4000"/>
                  </a:schemeClr>
                </a:solidFill>
                <a:latin typeface="+mn-lt"/>
              </a:endParaRPr>
            </a:p>
            <a:p>
              <a:pPr fontAlgn="auto">
                <a:spcBef>
                  <a:spcPts val="0"/>
                </a:spcBef>
                <a:spcAft>
                  <a:spcPts val="0"/>
                </a:spcAft>
                <a:defRPr/>
              </a:pPr>
              <a:endParaRPr lang="pt-BR" sz="2400" b="1" dirty="0">
                <a:solidFill>
                  <a:schemeClr val="bg1">
                    <a:alpha val="4000"/>
                  </a:schemeClr>
                </a:solidFill>
                <a:latin typeface="+mn-lt"/>
              </a:endParaRPr>
            </a:p>
          </p:txBody>
        </p:sp>
      </p:grpSp>
      <p:sp>
        <p:nvSpPr>
          <p:cNvPr id="6147" name="Título 1"/>
          <p:cNvSpPr>
            <a:spLocks noGrp="1"/>
          </p:cNvSpPr>
          <p:nvPr>
            <p:ph type="ctrTitle"/>
          </p:nvPr>
        </p:nvSpPr>
        <p:spPr>
          <a:xfrm>
            <a:off x="4550734" y="1818167"/>
            <a:ext cx="6251945" cy="3692267"/>
          </a:xfrm>
        </p:spPr>
        <p:txBody>
          <a:bodyPr/>
          <a:lstStyle/>
          <a:p>
            <a:pPr algn="ct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t/>
            </a:r>
            <a:br>
              <a:rPr lang="pt-BR" sz="2000" dirty="0" smtClean="0"/>
            </a:br>
            <a:r>
              <a:rPr lang="pt-BR" sz="2000" dirty="0" smtClean="0">
                <a:latin typeface="+mn-lt"/>
              </a:rPr>
              <a:t/>
            </a:r>
            <a:br>
              <a:rPr lang="pt-BR" sz="2000" dirty="0" smtClean="0">
                <a:latin typeface="+mn-lt"/>
              </a:rPr>
            </a:br>
            <a:r>
              <a:rPr lang="pt-BR" sz="2000" dirty="0" smtClean="0">
                <a:latin typeface="+mn-lt"/>
              </a:rPr>
              <a:t/>
            </a:r>
            <a:br>
              <a:rPr lang="pt-BR" sz="2000" dirty="0" smtClean="0">
                <a:latin typeface="+mn-lt"/>
              </a:rPr>
            </a:br>
            <a:r>
              <a:rPr lang="pt-BR" sz="2000" dirty="0" smtClean="0">
                <a:latin typeface="+mn-lt"/>
              </a:rPr>
              <a:t/>
            </a:r>
            <a:br>
              <a:rPr lang="pt-BR" sz="2000" dirty="0" smtClean="0">
                <a:latin typeface="+mn-lt"/>
              </a:rPr>
            </a:br>
            <a:r>
              <a:rPr lang="pt-BR" sz="2000" dirty="0" smtClean="0">
                <a:latin typeface="+mn-lt"/>
              </a:rPr>
              <a:t/>
            </a:r>
            <a:br>
              <a:rPr lang="pt-BR" sz="2000" dirty="0" smtClean="0">
                <a:latin typeface="+mn-lt"/>
              </a:rPr>
            </a:br>
            <a:r>
              <a:rPr lang="pt-BR" sz="2000" b="1" dirty="0" smtClean="0">
                <a:latin typeface="+mn-lt"/>
              </a:rPr>
              <a:t> </a:t>
            </a:r>
            <a:r>
              <a:rPr lang="pt-BR" sz="2000" dirty="0" smtClean="0">
                <a:latin typeface="+mn-lt"/>
              </a:rPr>
              <a:t/>
            </a:r>
            <a:br>
              <a:rPr lang="pt-BR" sz="2000" dirty="0" smtClean="0">
                <a:latin typeface="+mn-lt"/>
              </a:rPr>
            </a:br>
            <a:r>
              <a:rPr lang="pt-BR" sz="2000" dirty="0" smtClean="0">
                <a:latin typeface="Times New Roman" pitchFamily="18" charset="0"/>
                <a:cs typeface="Times New Roman" pitchFamily="18" charset="0"/>
              </a:rPr>
              <a:t>“O Brasil não tem uma Política Tributária e sim uma Política Arrecadatória”                                                                                                       Gilberto Luiz do Amaral – Presidente do IBPT                 (Instituto Brasileiro de Planejamento e Tributação)</a:t>
            </a:r>
            <a:br>
              <a:rPr lang="pt-BR" sz="2000" dirty="0" smtClean="0">
                <a:latin typeface="Times New Roman" pitchFamily="18" charset="0"/>
                <a:cs typeface="Times New Roman" pitchFamily="18" charset="0"/>
              </a:rPr>
            </a:br>
            <a:endParaRPr lang="pt-BR" sz="4000" b="1" dirty="0" smtClean="0">
              <a:latin typeface="Times New Roman" pitchFamily="18" charset="0"/>
              <a:cs typeface="Times New Roman" pitchFamily="18" charset="0"/>
            </a:endParaRPr>
          </a:p>
        </p:txBody>
      </p:sp>
      <p:sp>
        <p:nvSpPr>
          <p:cNvPr id="5" name="Retângulo 4"/>
          <p:cNvSpPr/>
          <p:nvPr/>
        </p:nvSpPr>
        <p:spPr>
          <a:xfrm>
            <a:off x="903288" y="-190500"/>
            <a:ext cx="544512" cy="12573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750888" y="620713"/>
            <a:ext cx="5138416" cy="453175"/>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latin typeface="Times New Roman" pitchFamily="18" charset="0"/>
                <a:cs typeface="Times New Roman" pitchFamily="18" charset="0"/>
              </a:rPr>
              <a:t>Penalidades  - DIFAL</a:t>
            </a:r>
            <a:endParaRPr lang="pt-BR" b="1" dirty="0">
              <a:solidFill>
                <a:schemeClr val="tx1"/>
              </a:solidFill>
              <a:latin typeface="Times New Roman" pitchFamily="18" charset="0"/>
              <a:cs typeface="Times New Roman" pitchFamily="18" charset="0"/>
            </a:endParaRPr>
          </a:p>
        </p:txBody>
      </p:sp>
      <p:sp>
        <p:nvSpPr>
          <p:cNvPr id="10" name="Retângulo 9"/>
          <p:cNvSpPr/>
          <p:nvPr/>
        </p:nvSpPr>
        <p:spPr>
          <a:xfrm>
            <a:off x="587276" y="1368035"/>
            <a:ext cx="5465640" cy="2585323"/>
          </a:xfrm>
          <a:prstGeom prst="rect">
            <a:avLst/>
          </a:prstGeom>
        </p:spPr>
        <p:txBody>
          <a:bodyPr wrap="square">
            <a:spAutoFit/>
          </a:bodyPr>
          <a:lstStyle/>
          <a:p>
            <a:pPr algn="just"/>
            <a:r>
              <a:rPr lang="pt-BR" dirty="0" smtClean="0">
                <a:solidFill>
                  <a:schemeClr val="bg1"/>
                </a:solidFill>
                <a:latin typeface="Times New Roman" pitchFamily="18" charset="0"/>
                <a:cs typeface="Times New Roman" pitchFamily="18" charset="0"/>
              </a:rPr>
              <a:t>Aquele que </a:t>
            </a:r>
            <a:r>
              <a:rPr lang="pt-BR" dirty="0" smtClean="0">
                <a:solidFill>
                  <a:srgbClr val="FF0000"/>
                </a:solidFill>
                <a:latin typeface="Times New Roman" pitchFamily="18" charset="0"/>
                <a:cs typeface="Times New Roman" pitchFamily="18" charset="0"/>
              </a:rPr>
              <a:t>deixar de recolher, no todo ou em parte, o ICMS correspondente à diferença entre a alíquota</a:t>
            </a:r>
            <a:r>
              <a:rPr lang="pt-BR" dirty="0" smtClean="0">
                <a:solidFill>
                  <a:schemeClr val="bg1"/>
                </a:solidFill>
                <a:latin typeface="Times New Roman" pitchFamily="18" charset="0"/>
                <a:cs typeface="Times New Roman" pitchFamily="18" charset="0"/>
              </a:rPr>
              <a:t> interna e a alíquota interestadual poderá ter sua inscrição no Cadastro de Contribuinte de ICMS ou seu cadastro no Cadastro Simplificado de Contribuintes do ICMS - </a:t>
            </a:r>
            <a:r>
              <a:rPr lang="pt-BR" dirty="0" smtClean="0">
                <a:solidFill>
                  <a:srgbClr val="FF0000"/>
                </a:solidFill>
                <a:latin typeface="Times New Roman" pitchFamily="18" charset="0"/>
                <a:cs typeface="Times New Roman" pitchFamily="18" charset="0"/>
              </a:rPr>
              <a:t>DIFAL suspensos ou cancelados </a:t>
            </a:r>
            <a:r>
              <a:rPr lang="pt-BR" dirty="0" smtClean="0">
                <a:solidFill>
                  <a:schemeClr val="bg1"/>
                </a:solidFill>
                <a:latin typeface="Times New Roman" pitchFamily="18" charset="0"/>
                <a:cs typeface="Times New Roman" pitchFamily="18" charset="0"/>
              </a:rPr>
              <a:t>enquanto permanecer a situação de irregularidade, conforme disposição contida no art. 126-D do RICMS/2002.</a:t>
            </a:r>
          </a:p>
          <a:p>
            <a:pPr algn="just"/>
            <a:r>
              <a:rPr lang="pt-BR" dirty="0" smtClean="0"/>
              <a:t>.</a:t>
            </a:r>
            <a:endParaRPr lang="pt-BR" dirty="0" smtClean="0">
              <a:solidFill>
                <a:schemeClr val="bg1"/>
              </a:solidFill>
              <a:latin typeface="Times New Roman" pitchFamily="18" charset="0"/>
              <a:cs typeface="Times New Roman" pitchFamily="18" charset="0"/>
            </a:endParaRPr>
          </a:p>
        </p:txBody>
      </p:sp>
      <p:sp>
        <p:nvSpPr>
          <p:cNvPr id="21" name="Retângulo 20"/>
          <p:cNvSpPr/>
          <p:nvPr/>
        </p:nvSpPr>
        <p:spPr>
          <a:xfrm>
            <a:off x="6135810" y="3931340"/>
            <a:ext cx="5465640" cy="1754326"/>
          </a:xfrm>
          <a:prstGeom prst="rect">
            <a:avLst/>
          </a:prstGeom>
        </p:spPr>
        <p:txBody>
          <a:bodyPr wrap="square">
            <a:spAutoFit/>
          </a:bodyPr>
          <a:lstStyle/>
          <a:p>
            <a:pPr algn="just"/>
            <a:r>
              <a:rPr lang="pt-BR" sz="1600" b="1" dirty="0" smtClean="0">
                <a:solidFill>
                  <a:schemeClr val="bg1"/>
                </a:solidFill>
                <a:latin typeface="Times New Roman" panose="02020603050405020304" pitchFamily="18" charset="0"/>
                <a:cs typeface="Times New Roman" pitchFamily="18" charset="0"/>
              </a:rPr>
              <a:t>                      </a:t>
            </a:r>
            <a:r>
              <a:rPr lang="pt-BR" b="1" dirty="0" smtClean="0">
                <a:solidFill>
                  <a:schemeClr val="bg1"/>
                </a:solidFill>
                <a:latin typeface="Times New Roman" panose="02020603050405020304" pitchFamily="18" charset="0"/>
                <a:cs typeface="Times New Roman" pitchFamily="18" charset="0"/>
              </a:rPr>
              <a:t>ATO COTEPE/ICMS n° 44, 19/10/2015</a:t>
            </a:r>
          </a:p>
          <a:p>
            <a:pPr algn="just"/>
            <a:endParaRPr lang="pt-BR" dirty="0">
              <a:solidFill>
                <a:schemeClr val="bg1"/>
              </a:solidFill>
              <a:latin typeface="Times New Roman" pitchFamily="18" charset="0"/>
              <a:cs typeface="Times New Roman" pitchFamily="18" charset="0"/>
            </a:endParaRPr>
          </a:p>
          <a:p>
            <a:pPr algn="just"/>
            <a:r>
              <a:rPr lang="pt-BR" dirty="0" smtClean="0">
                <a:solidFill>
                  <a:schemeClr val="bg1"/>
                </a:solidFill>
                <a:latin typeface="Times New Roman" pitchFamily="18" charset="0"/>
                <a:cs typeface="Times New Roman" pitchFamily="18" charset="0"/>
              </a:rPr>
              <a:t>Introduziu os novos registros na </a:t>
            </a:r>
            <a:r>
              <a:rPr lang="pt-BR" dirty="0">
                <a:solidFill>
                  <a:schemeClr val="bg1"/>
                </a:solidFill>
                <a:latin typeface="Times New Roman" panose="02020603050405020304" pitchFamily="18" charset="0"/>
                <a:cs typeface="Times New Roman" panose="02020603050405020304" pitchFamily="18" charset="0"/>
              </a:rPr>
              <a:t>Escrituração Fiscal Digital – </a:t>
            </a:r>
            <a:r>
              <a:rPr lang="pt-BR" dirty="0" smtClean="0">
                <a:solidFill>
                  <a:schemeClr val="bg1"/>
                </a:solidFill>
                <a:latin typeface="Times New Roman" pitchFamily="18" charset="0"/>
                <a:cs typeface="Times New Roman" pitchFamily="18" charset="0"/>
              </a:rPr>
              <a:t>EFD: E300, E310, E311, E312, E313 e E316 para escrituração da apuração do DIFAL da EC                       n° 87/2015</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879612" y="588816"/>
            <a:ext cx="7339355" cy="453175"/>
          </a:xfrm>
          <a:prstGeom prst="roundRect">
            <a:avLst/>
          </a:prstGeom>
          <a:gradFill>
            <a:gsLst>
              <a:gs pos="0">
                <a:srgbClr val="C00000"/>
              </a:gs>
              <a:gs pos="100000">
                <a:schemeClr val="dk1">
                  <a:shade val="90000"/>
                  <a:lumMod val="84000"/>
                </a:schemeClr>
              </a:gs>
            </a:gsLst>
          </a:gra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latin typeface="Times New Roman" pitchFamily="18" charset="0"/>
                <a:cs typeface="Times New Roman" pitchFamily="18" charset="0"/>
              </a:rPr>
              <a:t>Decreto  n° 46.927/2015 – Instituição do Adicional de Combate a Pobreza</a:t>
            </a:r>
            <a:endParaRPr lang="pt-BR" b="1" dirty="0">
              <a:solidFill>
                <a:schemeClr val="tx1"/>
              </a:solidFill>
              <a:latin typeface="Times New Roman" pitchFamily="18" charset="0"/>
              <a:cs typeface="Times New Roman" pitchFamily="18" charset="0"/>
            </a:endParaRPr>
          </a:p>
        </p:txBody>
      </p:sp>
      <p:sp>
        <p:nvSpPr>
          <p:cNvPr id="10" name="Retângulo 9"/>
          <p:cNvSpPr/>
          <p:nvPr/>
        </p:nvSpPr>
        <p:spPr>
          <a:xfrm>
            <a:off x="804531" y="1498663"/>
            <a:ext cx="10654044" cy="4247317"/>
          </a:xfrm>
          <a:prstGeom prst="rect">
            <a:avLst/>
          </a:prstGeom>
        </p:spPr>
        <p:txBody>
          <a:bodyPr wrap="square">
            <a:spAutoFit/>
          </a:bodyPr>
          <a:lstStyle/>
          <a:p>
            <a:pPr algn="just"/>
            <a:r>
              <a:rPr lang="pt-BR" dirty="0" smtClean="0">
                <a:solidFill>
                  <a:schemeClr val="bg1"/>
                </a:solidFill>
                <a:latin typeface="Times New Roman" pitchFamily="18" charset="0"/>
                <a:cs typeface="Times New Roman" pitchFamily="18" charset="0"/>
              </a:rPr>
              <a:t>Este Decreto dispõe que, a alíquota do ICMS prevista no inciso I do art. 42 do Regulamento do ICMS/MG, será adicionada de dois pontos percentuais nas </a:t>
            </a:r>
            <a:r>
              <a:rPr lang="pt-BR" u="sng" dirty="0" smtClean="0">
                <a:solidFill>
                  <a:schemeClr val="bg1"/>
                </a:solidFill>
                <a:latin typeface="Times New Roman" pitchFamily="18" charset="0"/>
                <a:cs typeface="Times New Roman" pitchFamily="18" charset="0"/>
              </a:rPr>
              <a:t>operação interna que tenha como destinatário consumidor final</a:t>
            </a:r>
            <a:r>
              <a:rPr lang="pt-BR" dirty="0" smtClean="0">
                <a:solidFill>
                  <a:schemeClr val="bg1"/>
                </a:solidFill>
                <a:latin typeface="Times New Roman" pitchFamily="18" charset="0"/>
                <a:cs typeface="Times New Roman" pitchFamily="18" charset="0"/>
              </a:rPr>
              <a:t>, </a:t>
            </a:r>
            <a:r>
              <a:rPr lang="pt-BR" u="sng" dirty="0" smtClean="0">
                <a:solidFill>
                  <a:schemeClr val="bg1"/>
                </a:solidFill>
                <a:latin typeface="Times New Roman" pitchFamily="18" charset="0"/>
                <a:cs typeface="Times New Roman" pitchFamily="18" charset="0"/>
              </a:rPr>
              <a:t>até 31 de dezembro de 2019</a:t>
            </a:r>
            <a:r>
              <a:rPr lang="pt-BR" dirty="0" smtClean="0">
                <a:solidFill>
                  <a:schemeClr val="bg1"/>
                </a:solidFill>
                <a:latin typeface="Times New Roman" pitchFamily="18" charset="0"/>
                <a:cs typeface="Times New Roman" pitchFamily="18" charset="0"/>
              </a:rPr>
              <a:t>, para mercadorias consideradas supérfluas, com fundamentos no § 1º do art. 82 do Ato das Disposições Constitucionais Transitórias da Constituição da República – ADCT, in </a:t>
            </a:r>
            <a:r>
              <a:rPr lang="pt-BR" dirty="0" err="1" smtClean="0">
                <a:solidFill>
                  <a:schemeClr val="bg1"/>
                </a:solidFill>
                <a:latin typeface="Times New Roman" pitchFamily="18" charset="0"/>
                <a:cs typeface="Times New Roman" pitchFamily="18" charset="0"/>
              </a:rPr>
              <a:t>verbis</a:t>
            </a:r>
            <a:r>
              <a:rPr lang="pt-BR" dirty="0" smtClean="0">
                <a:solidFill>
                  <a:schemeClr val="bg1"/>
                </a:solidFill>
                <a:latin typeface="Times New Roman" pitchFamily="18" charset="0"/>
                <a:cs typeface="Times New Roman" pitchFamily="18" charset="0"/>
              </a:rPr>
              <a:t>:</a:t>
            </a:r>
          </a:p>
          <a:p>
            <a:pPr algn="just"/>
            <a:endParaRPr lang="pt-BR" dirty="0" smtClean="0">
              <a:solidFill>
                <a:schemeClr val="bg1"/>
              </a:solidFill>
              <a:latin typeface="Times New Roman" pitchFamily="18" charset="0"/>
              <a:cs typeface="Times New Roman" pitchFamily="18" charset="0"/>
            </a:endParaRPr>
          </a:p>
          <a:p>
            <a:pPr marL="1435100" algn="just"/>
            <a:r>
              <a:rPr lang="pt-BR" dirty="0" smtClean="0">
                <a:solidFill>
                  <a:schemeClr val="bg1"/>
                </a:solidFill>
                <a:latin typeface="Times New Roman" pitchFamily="18" charset="0"/>
                <a:cs typeface="Times New Roman" pitchFamily="18" charset="0"/>
              </a:rPr>
              <a:t>Art. 82. Os Estados, o Distrito Federal e os Municípios devem instituir </a:t>
            </a:r>
            <a:r>
              <a:rPr lang="pt-BR" b="1" dirty="0" smtClean="0">
                <a:solidFill>
                  <a:schemeClr val="bg1"/>
                </a:solidFill>
                <a:latin typeface="Times New Roman" pitchFamily="18" charset="0"/>
                <a:cs typeface="Times New Roman" pitchFamily="18" charset="0"/>
              </a:rPr>
              <a:t>Fundos de Combate á Pobreza (FCP)</a:t>
            </a:r>
            <a:r>
              <a:rPr lang="pt-BR" dirty="0" smtClean="0">
                <a:solidFill>
                  <a:schemeClr val="bg1"/>
                </a:solidFill>
                <a:latin typeface="Times New Roman" pitchFamily="18" charset="0"/>
                <a:cs typeface="Times New Roman" pitchFamily="18" charset="0"/>
              </a:rPr>
              <a:t>, com os recursos de que trata este artigo e outros que vierem a destinar, devendo os referidos Fundos ser geridos por entidades que contem com a participação da sociedade civil. </a:t>
            </a:r>
          </a:p>
          <a:p>
            <a:pPr marL="1435100" algn="just"/>
            <a:endParaRPr lang="pt-BR" dirty="0" smtClean="0">
              <a:solidFill>
                <a:schemeClr val="bg1"/>
              </a:solidFill>
              <a:latin typeface="Times New Roman" pitchFamily="18" charset="0"/>
              <a:cs typeface="Times New Roman" pitchFamily="18" charset="0"/>
            </a:endParaRPr>
          </a:p>
          <a:p>
            <a:pPr marL="1435100" algn="just"/>
            <a:r>
              <a:rPr lang="pt-BR" dirty="0" smtClean="0">
                <a:solidFill>
                  <a:schemeClr val="bg1"/>
                </a:solidFill>
                <a:latin typeface="Times New Roman" pitchFamily="18" charset="0"/>
                <a:cs typeface="Times New Roman" pitchFamily="18" charset="0"/>
              </a:rPr>
              <a:t>§ 1º Para o financiamento dos Fundos Estaduais e Distrital, </a:t>
            </a:r>
            <a:r>
              <a:rPr lang="pt-BR" b="1" dirty="0" smtClean="0">
                <a:solidFill>
                  <a:schemeClr val="bg1"/>
                </a:solidFill>
                <a:latin typeface="Times New Roman" pitchFamily="18" charset="0"/>
                <a:cs typeface="Times New Roman" pitchFamily="18" charset="0"/>
              </a:rPr>
              <a:t>poderá ser criado adicional de até dois pontos percentuais na alíquota do Imposto sobre Circulação de Mercadorias e Serviços - ICMS, sobre os produtos e serviços supérfluos</a:t>
            </a:r>
            <a:r>
              <a:rPr lang="pt-BR" dirty="0" smtClean="0">
                <a:solidFill>
                  <a:schemeClr val="bg1"/>
                </a:solidFill>
                <a:latin typeface="Times New Roman" pitchFamily="18" charset="0"/>
                <a:cs typeface="Times New Roman" pitchFamily="18" charset="0"/>
              </a:rPr>
              <a:t> e nas condições definidas na lei complementar de que trata o art. 155, § 2º, XII, da Constituição, não se aplicando, sobre este percentual, o disposto no art. 158, IV, da Constituição. </a:t>
            </a:r>
          </a:p>
          <a:p>
            <a:pPr algn="just"/>
            <a:endParaRPr lang="pt-BR" dirty="0" smtClean="0">
              <a:solidFill>
                <a:schemeClr val="bg1"/>
              </a:solidFill>
              <a:latin typeface="Times New Roman" pitchFamily="18" charset="0"/>
              <a:cs typeface="Times New Roman" pitchFamily="18"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879612" y="588816"/>
            <a:ext cx="6754565" cy="453175"/>
          </a:xfrm>
          <a:prstGeom prst="roundRect">
            <a:avLst/>
          </a:prstGeom>
          <a:gradFill>
            <a:gsLst>
              <a:gs pos="0">
                <a:srgbClr val="C00000"/>
              </a:gs>
              <a:gs pos="100000">
                <a:schemeClr val="dk1">
                  <a:shade val="90000"/>
                  <a:lumMod val="84000"/>
                </a:schemeClr>
              </a:gs>
            </a:gsLst>
          </a:gra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solidFill>
                  <a:schemeClr val="tx1"/>
                </a:solidFill>
                <a:latin typeface="Times New Roman" pitchFamily="18" charset="0"/>
                <a:cs typeface="Times New Roman" pitchFamily="18" charset="0"/>
              </a:rPr>
              <a:t>Aplicação deste adicional em Minas Gerais, antes de 01.01.2016</a:t>
            </a:r>
            <a:endParaRPr lang="pt-BR" b="1" dirty="0">
              <a:solidFill>
                <a:schemeClr val="tx1"/>
              </a:solidFill>
              <a:latin typeface="Times New Roman" pitchFamily="18" charset="0"/>
              <a:cs typeface="Times New Roman" pitchFamily="18" charset="0"/>
            </a:endParaRPr>
          </a:p>
        </p:txBody>
      </p:sp>
      <p:sp>
        <p:nvSpPr>
          <p:cNvPr id="10" name="Retângulo 9"/>
          <p:cNvSpPr/>
          <p:nvPr/>
        </p:nvSpPr>
        <p:spPr>
          <a:xfrm>
            <a:off x="900261" y="1200951"/>
            <a:ext cx="10558314" cy="4708981"/>
          </a:xfrm>
          <a:prstGeom prst="rect">
            <a:avLst/>
          </a:prstGeom>
        </p:spPr>
        <p:txBody>
          <a:bodyPr wrap="square">
            <a:spAutoFit/>
          </a:bodyPr>
          <a:lstStyle/>
          <a:p>
            <a:endParaRPr lang="pt-BR" sz="1600" dirty="0" smtClean="0">
              <a:solidFill>
                <a:schemeClr val="bg1"/>
              </a:solidFill>
              <a:latin typeface="Times New Roman" panose="02020603050405020304" pitchFamily="18" charset="0"/>
              <a:cs typeface="Times New Roman" panose="02020603050405020304" pitchFamily="18" charset="0"/>
            </a:endParaRPr>
          </a:p>
          <a:p>
            <a:pPr algn="ctr"/>
            <a:r>
              <a:rPr lang="pt-BR" sz="1600" dirty="0" smtClean="0">
                <a:solidFill>
                  <a:schemeClr val="bg1"/>
                </a:solidFill>
                <a:latin typeface="Times New Roman" panose="02020603050405020304" pitchFamily="18" charset="0"/>
                <a:cs typeface="Times New Roman" panose="02020603050405020304" pitchFamily="18" charset="0"/>
              </a:rPr>
              <a:t>DECRETO </a:t>
            </a:r>
            <a:r>
              <a:rPr lang="pt-BR" sz="1600" dirty="0">
                <a:solidFill>
                  <a:schemeClr val="bg1"/>
                </a:solidFill>
                <a:latin typeface="Times New Roman" panose="02020603050405020304" pitchFamily="18" charset="0"/>
                <a:cs typeface="Times New Roman" panose="02020603050405020304" pitchFamily="18" charset="0"/>
              </a:rPr>
              <a:t>Nº 45.934, DE 22 DE MARÇO DE </a:t>
            </a:r>
            <a:r>
              <a:rPr lang="pt-BR" sz="1600" dirty="0" smtClean="0">
                <a:solidFill>
                  <a:schemeClr val="bg1"/>
                </a:solidFill>
                <a:latin typeface="Times New Roman" panose="02020603050405020304" pitchFamily="18" charset="0"/>
                <a:cs typeface="Times New Roman" panose="02020603050405020304" pitchFamily="18" charset="0"/>
              </a:rPr>
              <a:t>2012 </a:t>
            </a:r>
          </a:p>
          <a:p>
            <a:pPr algn="ctr"/>
            <a:r>
              <a:rPr lang="pt-BR" sz="2000" dirty="0" smtClean="0">
                <a:solidFill>
                  <a:schemeClr val="bg1"/>
                </a:solidFill>
                <a:latin typeface="Times New Roman" panose="02020603050405020304" pitchFamily="18" charset="0"/>
                <a:cs typeface="Times New Roman" panose="02020603050405020304" pitchFamily="18" charset="0"/>
              </a:rPr>
              <a:t>Revogado pelo Decreto nº 46.927/2015 a partir de 1º/01/2016.</a:t>
            </a:r>
          </a:p>
          <a:p>
            <a:endParaRPr lang="pt-BR" sz="2000" dirty="0" smtClean="0">
              <a:solidFill>
                <a:schemeClr val="bg1"/>
              </a:solidFill>
              <a:latin typeface="Times New Roman" panose="02020603050405020304" pitchFamily="18" charset="0"/>
              <a:cs typeface="Times New Roman" panose="02020603050405020304" pitchFamily="18" charset="0"/>
            </a:endParaRPr>
          </a:p>
          <a:p>
            <a:pPr algn="just"/>
            <a:r>
              <a:rPr lang="pt-BR" sz="2000" dirty="0" smtClean="0">
                <a:solidFill>
                  <a:schemeClr val="bg1"/>
                </a:solidFill>
                <a:latin typeface="Times New Roman" panose="02020603050405020304" pitchFamily="18" charset="0"/>
                <a:cs typeface="Times New Roman" panose="02020603050405020304" pitchFamily="18" charset="0"/>
              </a:rPr>
              <a:t>Dispõe sobre o adicional de alíquota para os fins do disposto no § 1° do art. 82 do Ato das Disposições Constitucionais Transitórias da Constituição da República, na operação interna que tenha como destinatário consumidor final e na operação interestadual que tenha como destinatário pessoa não contribuinte do ICMS, realizadas até 31 de dezembro de 2015, com mercadorias abaixo relacionadas:</a:t>
            </a:r>
          </a:p>
          <a:p>
            <a:pPr algn="just"/>
            <a:endParaRPr lang="pt-BR" sz="2000" b="1" dirty="0" smtClean="0">
              <a:solidFill>
                <a:schemeClr val="bg1"/>
              </a:solidFill>
              <a:latin typeface="Times New Roman" pitchFamily="18" charset="0"/>
              <a:cs typeface="Times New Roman" pitchFamily="18" charset="0"/>
            </a:endParaRPr>
          </a:p>
          <a:p>
            <a:pPr algn="just"/>
            <a:r>
              <a:rPr lang="pt-BR" sz="2000" b="1" dirty="0" smtClean="0">
                <a:solidFill>
                  <a:schemeClr val="bg1"/>
                </a:solidFill>
                <a:latin typeface="Times New Roman" pitchFamily="18" charset="0"/>
                <a:cs typeface="Times New Roman" pitchFamily="18" charset="0"/>
              </a:rPr>
              <a:t>a)  </a:t>
            </a:r>
            <a:r>
              <a:rPr lang="pt-BR" sz="2000" dirty="0" smtClean="0">
                <a:solidFill>
                  <a:schemeClr val="bg1"/>
                </a:solidFill>
                <a:latin typeface="Times New Roman" panose="02020603050405020304" pitchFamily="18" charset="0"/>
                <a:cs typeface="Times New Roman" panose="02020603050405020304" pitchFamily="18" charset="0"/>
              </a:rPr>
              <a:t>cerveja sem álcool e bebidas alcoólicas, exceto aguardente de cana ou de melaço;</a:t>
            </a:r>
          </a:p>
          <a:p>
            <a:pPr algn="just"/>
            <a:r>
              <a:rPr lang="pt-BR" sz="2000" b="1" dirty="0" smtClean="0">
                <a:solidFill>
                  <a:schemeClr val="bg1"/>
                </a:solidFill>
                <a:latin typeface="Times New Roman" panose="02020603050405020304" pitchFamily="18" charset="0"/>
                <a:cs typeface="Times New Roman" panose="02020603050405020304" pitchFamily="18" charset="0"/>
              </a:rPr>
              <a:t>b)  </a:t>
            </a:r>
            <a:r>
              <a:rPr lang="pt-BR" sz="2000" dirty="0" smtClean="0">
                <a:solidFill>
                  <a:schemeClr val="bg1"/>
                </a:solidFill>
                <a:latin typeface="Times New Roman" panose="02020603050405020304" pitchFamily="18" charset="0"/>
                <a:cs typeface="Times New Roman" panose="02020603050405020304" pitchFamily="18" charset="0"/>
              </a:rPr>
              <a:t>cigarros, exceto os embalados em maço, e produtos de tabacaria;</a:t>
            </a:r>
          </a:p>
          <a:p>
            <a:pPr algn="just"/>
            <a:r>
              <a:rPr lang="pt-BR" sz="2000" b="1" dirty="0" smtClean="0">
                <a:solidFill>
                  <a:schemeClr val="bg1"/>
                </a:solidFill>
                <a:latin typeface="Times New Roman" panose="02020603050405020304" pitchFamily="18" charset="0"/>
                <a:cs typeface="Times New Roman" panose="02020603050405020304" pitchFamily="18" charset="0"/>
              </a:rPr>
              <a:t>c)   </a:t>
            </a:r>
            <a:r>
              <a:rPr lang="pt-BR" sz="2000" dirty="0" smtClean="0">
                <a:solidFill>
                  <a:schemeClr val="bg1"/>
                </a:solidFill>
                <a:latin typeface="Times New Roman" panose="02020603050405020304" pitchFamily="18" charset="0"/>
                <a:cs typeface="Times New Roman" panose="02020603050405020304" pitchFamily="18" charset="0"/>
              </a:rPr>
              <a:t>armas.</a:t>
            </a:r>
          </a:p>
          <a:p>
            <a:endParaRPr lang="pt-BR" sz="1600" dirty="0" smtClean="0">
              <a:solidFill>
                <a:schemeClr val="bg1"/>
              </a:solidFill>
              <a:latin typeface="Times New Roman" pitchFamily="18" charset="0"/>
              <a:cs typeface="Times New Roman" pitchFamily="18" charset="0"/>
            </a:endParaRPr>
          </a:p>
          <a:p>
            <a:endParaRPr lang="pt-BR" sz="1600" dirty="0">
              <a:solidFill>
                <a:schemeClr val="bg1"/>
              </a:solidFill>
              <a:latin typeface="Times New Roman" pitchFamily="18" charset="0"/>
              <a:cs typeface="Times New Roman" pitchFamily="18" charset="0"/>
            </a:endParaRPr>
          </a:p>
          <a:p>
            <a:endParaRPr lang="pt-BR" sz="1600" dirty="0" smtClean="0">
              <a:solidFill>
                <a:schemeClr val="bg1"/>
              </a:solidFill>
              <a:latin typeface="Times New Roman" pitchFamily="18" charset="0"/>
              <a:cs typeface="Times New Roman" pitchFamily="18"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879612" y="588816"/>
            <a:ext cx="6754565" cy="453175"/>
          </a:xfrm>
          <a:prstGeom prst="roundRect">
            <a:avLst/>
          </a:prstGeom>
          <a:gradFill>
            <a:gsLst>
              <a:gs pos="0">
                <a:srgbClr val="C00000"/>
              </a:gs>
              <a:gs pos="100000">
                <a:schemeClr val="dk1">
                  <a:shade val="90000"/>
                  <a:lumMod val="84000"/>
                </a:schemeClr>
              </a:gs>
            </a:gsLst>
          </a:gra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latin typeface="Times New Roman" pitchFamily="18" charset="0"/>
                <a:cs typeface="Times New Roman" pitchFamily="18" charset="0"/>
              </a:rPr>
              <a:t>Decreto  n° 46.927/2015 – Produtos Supérfluos FCP – 01.01.2016</a:t>
            </a:r>
            <a:endParaRPr lang="pt-BR" b="1" dirty="0">
              <a:solidFill>
                <a:schemeClr val="tx1"/>
              </a:solidFill>
              <a:latin typeface="Times New Roman" pitchFamily="18" charset="0"/>
              <a:cs typeface="Times New Roman" pitchFamily="18" charset="0"/>
            </a:endParaRPr>
          </a:p>
        </p:txBody>
      </p:sp>
      <p:sp>
        <p:nvSpPr>
          <p:cNvPr id="10" name="Retângulo 9"/>
          <p:cNvSpPr/>
          <p:nvPr/>
        </p:nvSpPr>
        <p:spPr>
          <a:xfrm>
            <a:off x="836428" y="1200951"/>
            <a:ext cx="10178902" cy="4801314"/>
          </a:xfrm>
          <a:prstGeom prst="rect">
            <a:avLst/>
          </a:prstGeom>
        </p:spPr>
        <p:txBody>
          <a:bodyPr wrap="square">
            <a:spAutoFit/>
          </a:bodyPr>
          <a:lstStyle/>
          <a:p>
            <a:r>
              <a:rPr lang="pt-BR" b="1" dirty="0" smtClean="0">
                <a:solidFill>
                  <a:schemeClr val="bg1"/>
                </a:solidFill>
                <a:latin typeface="Times New Roman" pitchFamily="18" charset="0"/>
                <a:cs typeface="Times New Roman" pitchFamily="18" charset="0"/>
              </a:rPr>
              <a:t>a) </a:t>
            </a:r>
            <a:r>
              <a:rPr lang="pt-BR" dirty="0" smtClean="0">
                <a:solidFill>
                  <a:schemeClr val="bg1"/>
                </a:solidFill>
                <a:latin typeface="Times New Roman" pitchFamily="18" charset="0"/>
                <a:cs typeface="Times New Roman" pitchFamily="18" charset="0"/>
              </a:rPr>
              <a:t>cervejas sem álcool e bebidas alcoólicas, exceto aguardente de cana ou de melaço;</a:t>
            </a:r>
          </a:p>
          <a:p>
            <a:r>
              <a:rPr lang="pt-BR" b="1" dirty="0" smtClean="0">
                <a:solidFill>
                  <a:schemeClr val="bg1"/>
                </a:solidFill>
                <a:latin typeface="Times New Roman" pitchFamily="18" charset="0"/>
                <a:cs typeface="Times New Roman" pitchFamily="18" charset="0"/>
              </a:rPr>
              <a:t>b) </a:t>
            </a:r>
            <a:r>
              <a:rPr lang="pt-BR" dirty="0" smtClean="0">
                <a:solidFill>
                  <a:schemeClr val="bg1"/>
                </a:solidFill>
                <a:latin typeface="Times New Roman" pitchFamily="18" charset="0"/>
                <a:cs typeface="Times New Roman" pitchFamily="18" charset="0"/>
              </a:rPr>
              <a:t>cigarros, exceto os embalados em maço, e produtos de tabacaria;</a:t>
            </a:r>
          </a:p>
          <a:p>
            <a:r>
              <a:rPr lang="pt-BR" b="1" dirty="0" smtClean="0">
                <a:solidFill>
                  <a:schemeClr val="bg1"/>
                </a:solidFill>
                <a:latin typeface="Times New Roman" pitchFamily="18" charset="0"/>
                <a:cs typeface="Times New Roman" pitchFamily="18" charset="0"/>
              </a:rPr>
              <a:t>c) </a:t>
            </a:r>
            <a:r>
              <a:rPr lang="pt-BR" dirty="0" smtClean="0">
                <a:solidFill>
                  <a:schemeClr val="bg1"/>
                </a:solidFill>
                <a:latin typeface="Times New Roman" pitchFamily="18" charset="0"/>
                <a:cs typeface="Times New Roman" pitchFamily="18" charset="0"/>
              </a:rPr>
              <a:t>armas classificadas nas posições 93.02, 93.03, 93.04 e 93.07 da NBM/SH;</a:t>
            </a:r>
          </a:p>
          <a:p>
            <a:r>
              <a:rPr lang="pt-BR" b="1" dirty="0" smtClean="0">
                <a:solidFill>
                  <a:schemeClr val="bg1"/>
                </a:solidFill>
                <a:latin typeface="Times New Roman" pitchFamily="18" charset="0"/>
                <a:cs typeface="Times New Roman" pitchFamily="18" charset="0"/>
              </a:rPr>
              <a:t>d) </a:t>
            </a:r>
            <a:r>
              <a:rPr lang="pt-BR" dirty="0" smtClean="0">
                <a:solidFill>
                  <a:schemeClr val="bg1"/>
                </a:solidFill>
                <a:latin typeface="Times New Roman" pitchFamily="18" charset="0"/>
                <a:cs typeface="Times New Roman" pitchFamily="18" charset="0"/>
              </a:rPr>
              <a:t>refrigerantes, bebidas isotônicas e bebidas energéticas;</a:t>
            </a:r>
          </a:p>
          <a:p>
            <a:r>
              <a:rPr lang="pt-BR" b="1" dirty="0" smtClean="0">
                <a:solidFill>
                  <a:schemeClr val="bg1"/>
                </a:solidFill>
                <a:latin typeface="Times New Roman" pitchFamily="18" charset="0"/>
                <a:cs typeface="Times New Roman" pitchFamily="18" charset="0"/>
              </a:rPr>
              <a:t>e) </a:t>
            </a:r>
            <a:r>
              <a:rPr lang="pt-BR" dirty="0" smtClean="0">
                <a:solidFill>
                  <a:schemeClr val="bg1"/>
                </a:solidFill>
                <a:latin typeface="Times New Roman" pitchFamily="18" charset="0"/>
                <a:cs typeface="Times New Roman" pitchFamily="18" charset="0"/>
              </a:rPr>
              <a:t>rações tipo pet;</a:t>
            </a:r>
          </a:p>
          <a:p>
            <a:r>
              <a:rPr lang="pt-BR" b="1" dirty="0" smtClean="0">
                <a:solidFill>
                  <a:schemeClr val="bg1"/>
                </a:solidFill>
                <a:latin typeface="Times New Roman" pitchFamily="18" charset="0"/>
                <a:cs typeface="Times New Roman" pitchFamily="18" charset="0"/>
              </a:rPr>
              <a:t>f) </a:t>
            </a:r>
            <a:r>
              <a:rPr lang="pt-BR" dirty="0" smtClean="0">
                <a:solidFill>
                  <a:schemeClr val="bg1"/>
                </a:solidFill>
                <a:latin typeface="Times New Roman" pitchFamily="18" charset="0"/>
                <a:cs typeface="Times New Roman" pitchFamily="18" charset="0"/>
              </a:rPr>
              <a:t>perfumes, águas-de-colônia, cosméticos e produtos de toucador, assim consideradas todas as mercadorias descritas nas posições 33.03, 33.04, 33.05, 33.06 e 33.07 da NBM/SH, exceto xampus, preparados antissolares e sabões de toucador de uso pessoal;</a:t>
            </a:r>
          </a:p>
          <a:p>
            <a:r>
              <a:rPr lang="pt-BR" b="1" dirty="0" smtClean="0">
                <a:solidFill>
                  <a:schemeClr val="bg1"/>
                </a:solidFill>
                <a:latin typeface="Times New Roman" pitchFamily="18" charset="0"/>
                <a:cs typeface="Times New Roman" pitchFamily="18" charset="0"/>
              </a:rPr>
              <a:t>g) </a:t>
            </a:r>
            <a:r>
              <a:rPr lang="pt-BR" dirty="0" smtClean="0">
                <a:solidFill>
                  <a:schemeClr val="bg1"/>
                </a:solidFill>
                <a:latin typeface="Times New Roman" pitchFamily="18" charset="0"/>
                <a:cs typeface="Times New Roman" pitchFamily="18" charset="0"/>
              </a:rPr>
              <a:t>alimentos para atletas, assim considerados os constantes dos incisos III a VIII do art. 4º da Resolução da Diretoria Colegiada - RDC - nº 18, de 27 de abril de 2010, da Agência Nacional de Vigilância Sanitária - ANVISA;</a:t>
            </a:r>
          </a:p>
          <a:p>
            <a:r>
              <a:rPr lang="pt-BR" b="1" dirty="0" smtClean="0">
                <a:solidFill>
                  <a:schemeClr val="bg1"/>
                </a:solidFill>
                <a:latin typeface="Times New Roman" pitchFamily="18" charset="0"/>
                <a:cs typeface="Times New Roman" pitchFamily="18" charset="0"/>
              </a:rPr>
              <a:t>h) </a:t>
            </a:r>
            <a:r>
              <a:rPr lang="pt-BR" dirty="0" smtClean="0">
                <a:solidFill>
                  <a:schemeClr val="bg1"/>
                </a:solidFill>
                <a:latin typeface="Times New Roman" pitchFamily="18" charset="0"/>
                <a:cs typeface="Times New Roman" pitchFamily="18" charset="0"/>
              </a:rPr>
              <a:t>telefones celulares e smartphones;</a:t>
            </a:r>
          </a:p>
          <a:p>
            <a:r>
              <a:rPr lang="pt-BR" b="1" dirty="0" smtClean="0">
                <a:solidFill>
                  <a:schemeClr val="bg1"/>
                </a:solidFill>
                <a:latin typeface="Times New Roman" pitchFamily="18" charset="0"/>
                <a:cs typeface="Times New Roman" pitchFamily="18" charset="0"/>
              </a:rPr>
              <a:t>i) </a:t>
            </a:r>
            <a:r>
              <a:rPr lang="pt-BR" dirty="0" smtClean="0">
                <a:solidFill>
                  <a:schemeClr val="bg1"/>
                </a:solidFill>
                <a:latin typeface="Times New Roman" pitchFamily="18" charset="0"/>
                <a:cs typeface="Times New Roman" pitchFamily="18" charset="0"/>
              </a:rPr>
              <a:t>câmeras fotográficas ou de filmagem e suas partes ou acessórios;</a:t>
            </a:r>
          </a:p>
          <a:p>
            <a:r>
              <a:rPr lang="pt-BR" b="1" dirty="0" smtClean="0">
                <a:solidFill>
                  <a:schemeClr val="bg1"/>
                </a:solidFill>
                <a:latin typeface="Times New Roman" pitchFamily="18" charset="0"/>
                <a:cs typeface="Times New Roman" pitchFamily="18" charset="0"/>
              </a:rPr>
              <a:t>j) </a:t>
            </a:r>
            <a:r>
              <a:rPr lang="pt-BR" dirty="0" smtClean="0">
                <a:solidFill>
                  <a:schemeClr val="bg1"/>
                </a:solidFill>
                <a:latin typeface="Times New Roman" pitchFamily="18" charset="0"/>
                <a:cs typeface="Times New Roman" pitchFamily="18" charset="0"/>
              </a:rPr>
              <a:t>as varas de pesca, anzóis e outros artigos para a pesca à linha, bem como as iscas e chamarizes (exceto os das posições 92.08 e 97.05), classificados na posição 95.07 da NBM/SH;</a:t>
            </a:r>
          </a:p>
          <a:p>
            <a:r>
              <a:rPr lang="pt-BR" b="1" dirty="0" smtClean="0">
                <a:solidFill>
                  <a:schemeClr val="bg1"/>
                </a:solidFill>
                <a:latin typeface="Times New Roman" pitchFamily="18" charset="0"/>
                <a:cs typeface="Times New Roman" pitchFamily="18" charset="0"/>
              </a:rPr>
              <a:t>k) </a:t>
            </a:r>
            <a:r>
              <a:rPr lang="pt-BR" dirty="0" smtClean="0">
                <a:solidFill>
                  <a:schemeClr val="bg1"/>
                </a:solidFill>
                <a:latin typeface="Times New Roman" pitchFamily="18" charset="0"/>
                <a:cs typeface="Times New Roman" pitchFamily="18" charset="0"/>
              </a:rPr>
              <a:t>equipamentos de som ou de vídeo para uso automotivo, inclusive alto-falantes, amplificadores e transformadores.</a:t>
            </a:r>
          </a:p>
        </p:txBody>
      </p:sp>
    </p:spTree>
    <p:extLst>
      <p:ext uri="{BB962C8B-B14F-4D97-AF65-F5344CB8AC3E}">
        <p14:creationId xmlns:p14="http://schemas.microsoft.com/office/powerpoint/2010/main" val="6911849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879612" y="588816"/>
            <a:ext cx="6754565" cy="453175"/>
          </a:xfrm>
          <a:prstGeom prst="roundRect">
            <a:avLst/>
          </a:prstGeom>
          <a:gradFill>
            <a:gsLst>
              <a:gs pos="0">
                <a:srgbClr val="C00000"/>
              </a:gs>
              <a:gs pos="100000">
                <a:schemeClr val="dk1">
                  <a:shade val="90000"/>
                  <a:lumMod val="84000"/>
                </a:schemeClr>
              </a:gs>
            </a:gsLst>
          </a:gra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latin typeface="Times New Roman" pitchFamily="18" charset="0"/>
                <a:cs typeface="Times New Roman" pitchFamily="18" charset="0"/>
              </a:rPr>
              <a:t>Decreto  n° 46.927/2015 – Aplicação do Adicional (FCP)</a:t>
            </a:r>
            <a:endParaRPr lang="pt-BR" b="1" dirty="0">
              <a:solidFill>
                <a:schemeClr val="tx1"/>
              </a:solidFill>
              <a:latin typeface="Times New Roman" pitchFamily="18" charset="0"/>
              <a:cs typeface="Times New Roman" pitchFamily="18" charset="0"/>
            </a:endParaRPr>
          </a:p>
        </p:txBody>
      </p:sp>
      <p:sp>
        <p:nvSpPr>
          <p:cNvPr id="10" name="Retângulo 9"/>
          <p:cNvSpPr/>
          <p:nvPr/>
        </p:nvSpPr>
        <p:spPr>
          <a:xfrm>
            <a:off x="900261" y="1261805"/>
            <a:ext cx="10178902" cy="5078313"/>
          </a:xfrm>
          <a:prstGeom prst="rect">
            <a:avLst/>
          </a:prstGeom>
        </p:spPr>
        <p:txBody>
          <a:bodyPr wrap="square">
            <a:spAutoFit/>
          </a:bodyPr>
          <a:lstStyle/>
          <a:p>
            <a:pPr algn="just"/>
            <a:r>
              <a:rPr lang="pt-BR" dirty="0" smtClean="0">
                <a:solidFill>
                  <a:schemeClr val="bg1"/>
                </a:solidFill>
                <a:latin typeface="Times New Roman" pitchFamily="18" charset="0"/>
                <a:cs typeface="Times New Roman" pitchFamily="18" charset="0"/>
              </a:rPr>
              <a:t>Importante ressaltar que, o adicional do FEM (Fundo de Erradicação da Miséria) e/ou FCP (Fundo de Combate a Pobreza), também deverá ser considerado nas seguintes situações:</a:t>
            </a:r>
          </a:p>
          <a:p>
            <a:pPr algn="just"/>
            <a:endParaRPr lang="pt-BR" dirty="0">
              <a:solidFill>
                <a:schemeClr val="bg1"/>
              </a:solidFill>
              <a:latin typeface="Times New Roman" pitchFamily="18" charset="0"/>
              <a:cs typeface="Times New Roman" pitchFamily="18" charset="0"/>
            </a:endParaRPr>
          </a:p>
          <a:p>
            <a:pPr algn="just"/>
            <a:r>
              <a:rPr lang="pt-BR" dirty="0" smtClean="0">
                <a:solidFill>
                  <a:schemeClr val="bg1"/>
                </a:solidFill>
                <a:latin typeface="Times New Roman" pitchFamily="18" charset="0"/>
                <a:cs typeface="Times New Roman" pitchFamily="18" charset="0"/>
              </a:rPr>
              <a:t>a) </a:t>
            </a:r>
            <a:r>
              <a:rPr lang="pt-BR" b="1" dirty="0">
                <a:solidFill>
                  <a:srgbClr val="FF0000"/>
                </a:solidFill>
                <a:latin typeface="Times New Roman" pitchFamily="18" charset="0"/>
                <a:cs typeface="Times New Roman" pitchFamily="18" charset="0"/>
              </a:rPr>
              <a:t>à operação interestadual que destine mercadoria ou bem a consumidor final não contribuinte do imposto</a:t>
            </a:r>
            <a:r>
              <a:rPr lang="pt-BR" dirty="0">
                <a:solidFill>
                  <a:schemeClr val="bg1"/>
                </a:solidFill>
                <a:latin typeface="Times New Roman" pitchFamily="18" charset="0"/>
                <a:cs typeface="Times New Roman" pitchFamily="18" charset="0"/>
              </a:rPr>
              <a:t>, localizado neste Estado, relativamente à parcela do imposto correspondente à </a:t>
            </a:r>
            <a:r>
              <a:rPr lang="pt-BR" b="1" dirty="0">
                <a:solidFill>
                  <a:srgbClr val="FF0000"/>
                </a:solidFill>
                <a:latin typeface="Times New Roman" pitchFamily="18" charset="0"/>
                <a:cs typeface="Times New Roman" pitchFamily="18" charset="0"/>
              </a:rPr>
              <a:t>diferença entre a alíquota</a:t>
            </a:r>
            <a:r>
              <a:rPr lang="pt-BR" dirty="0">
                <a:solidFill>
                  <a:srgbClr val="FF0000"/>
                </a:solidFill>
                <a:latin typeface="Times New Roman" pitchFamily="18" charset="0"/>
                <a:cs typeface="Times New Roman" pitchFamily="18" charset="0"/>
              </a:rPr>
              <a:t> </a:t>
            </a:r>
            <a:r>
              <a:rPr lang="pt-BR" dirty="0">
                <a:solidFill>
                  <a:schemeClr val="bg1"/>
                </a:solidFill>
                <a:latin typeface="Times New Roman" pitchFamily="18" charset="0"/>
                <a:cs typeface="Times New Roman" pitchFamily="18" charset="0"/>
              </a:rPr>
              <a:t>interna estabelecida para a mercadoria em Minas Gerais e a alíquota interestadual – Ex. Alíquota interna é 25%, pelo Art. 42 do RICMS/MG, deverá ser considerado para o cálculo 27%.</a:t>
            </a:r>
          </a:p>
          <a:p>
            <a:pPr algn="just"/>
            <a:endParaRPr lang="pt-BR" dirty="0" smtClean="0">
              <a:solidFill>
                <a:schemeClr val="bg1"/>
              </a:solidFill>
              <a:latin typeface="Times New Roman" pitchFamily="18" charset="0"/>
              <a:cs typeface="Times New Roman" pitchFamily="18" charset="0"/>
            </a:endParaRPr>
          </a:p>
          <a:p>
            <a:endParaRPr lang="pt-BR" dirty="0" smtClean="0">
              <a:solidFill>
                <a:schemeClr val="bg1"/>
              </a:solidFill>
              <a:latin typeface="Times New Roman" pitchFamily="18" charset="0"/>
              <a:cs typeface="Times New Roman" pitchFamily="18" charset="0"/>
            </a:endParaRPr>
          </a:p>
          <a:p>
            <a:pPr algn="just"/>
            <a:r>
              <a:rPr lang="pt-BR" dirty="0" smtClean="0">
                <a:solidFill>
                  <a:schemeClr val="bg1"/>
                </a:solidFill>
                <a:latin typeface="Times New Roman" pitchFamily="18" charset="0"/>
                <a:cs typeface="Times New Roman" pitchFamily="18" charset="0"/>
              </a:rPr>
              <a:t>b)  na retenção ou no recolhimento do ICMS devido por </a:t>
            </a:r>
            <a:r>
              <a:rPr lang="pt-BR" b="1" dirty="0" smtClean="0">
                <a:solidFill>
                  <a:srgbClr val="FF0000"/>
                </a:solidFill>
                <a:latin typeface="Times New Roman" pitchFamily="18" charset="0"/>
                <a:cs typeface="Times New Roman" pitchFamily="18" charset="0"/>
              </a:rPr>
              <a:t>substituição tributária em MG</a:t>
            </a:r>
            <a:r>
              <a:rPr lang="pt-BR" dirty="0" smtClean="0">
                <a:solidFill>
                  <a:schemeClr val="bg1"/>
                </a:solidFill>
                <a:latin typeface="Times New Roman" pitchFamily="18" charset="0"/>
                <a:cs typeface="Times New Roman" pitchFamily="18" charset="0"/>
              </a:rPr>
              <a:t>, inclusive nos casos em que o estabelecimento do responsável esteja situado em outra unidade da Federação, pois, o ICMS/ST é devido ao Estado de destino da mercadoria.</a:t>
            </a:r>
          </a:p>
          <a:p>
            <a:pPr algn="just"/>
            <a:endParaRPr lang="pt-BR" dirty="0" smtClean="0">
              <a:solidFill>
                <a:schemeClr val="bg1"/>
              </a:solidFill>
              <a:latin typeface="Times New Roman" pitchFamily="18" charset="0"/>
              <a:cs typeface="Times New Roman" pitchFamily="18" charset="0"/>
            </a:endParaRPr>
          </a:p>
          <a:p>
            <a:endParaRPr lang="pt-BR" dirty="0" smtClean="0">
              <a:solidFill>
                <a:schemeClr val="bg1"/>
              </a:solidFill>
              <a:latin typeface="Times New Roman" pitchFamily="18" charset="0"/>
              <a:cs typeface="Times New Roman" pitchFamily="18" charset="0"/>
            </a:endParaRPr>
          </a:p>
          <a:p>
            <a:r>
              <a:rPr lang="pt-BR" dirty="0" smtClean="0">
                <a:solidFill>
                  <a:schemeClr val="bg1"/>
                </a:solidFill>
                <a:latin typeface="Times New Roman" pitchFamily="18" charset="0"/>
                <a:cs typeface="Times New Roman" pitchFamily="18" charset="0"/>
              </a:rPr>
              <a:t>                 *** Exceção a regra é se o contribuinte for detentor de Regime Especial de </a:t>
            </a:r>
            <a:r>
              <a:rPr lang="pt-BR" dirty="0" smtClean="0">
                <a:solidFill>
                  <a:schemeClr val="bg1"/>
                </a:solidFill>
                <a:latin typeface="Times New Roman" pitchFamily="18" charset="0"/>
                <a:cs typeface="Times New Roman" pitchFamily="18" charset="0"/>
              </a:rPr>
              <a:t>Tributação</a:t>
            </a:r>
          </a:p>
          <a:p>
            <a:endParaRPr lang="pt-BR" dirty="0">
              <a:solidFill>
                <a:schemeClr val="bg1"/>
              </a:solidFill>
              <a:latin typeface="Times New Roman" pitchFamily="18" charset="0"/>
              <a:cs typeface="Times New Roman" pitchFamily="18" charset="0"/>
            </a:endParaRPr>
          </a:p>
          <a:p>
            <a:endParaRPr lang="pt-BR" dirty="0" smtClean="0">
              <a:solidFill>
                <a:schemeClr val="bg1"/>
              </a:solidFill>
              <a:latin typeface="Times New Roman" pitchFamily="18" charset="0"/>
              <a:cs typeface="Times New Roman" pitchFamily="18" charset="0"/>
            </a:endParaRPr>
          </a:p>
          <a:p>
            <a:r>
              <a:rPr lang="pt-BR" b="1" dirty="0" smtClean="0">
                <a:solidFill>
                  <a:schemeClr val="bg1"/>
                </a:solidFill>
                <a:latin typeface="Times New Roman" pitchFamily="18" charset="0"/>
                <a:cs typeface="Times New Roman" pitchFamily="18" charset="0"/>
              </a:rPr>
              <a:t>NOVIDADE!</a:t>
            </a:r>
            <a:r>
              <a:rPr lang="pt-BR" dirty="0" smtClean="0">
                <a:solidFill>
                  <a:schemeClr val="bg1"/>
                </a:solidFill>
                <a:latin typeface="Times New Roman" pitchFamily="18" charset="0"/>
                <a:cs typeface="Times New Roman" pitchFamily="18" charset="0"/>
              </a:rPr>
              <a:t> FOI PUBLICADO EM 10/03/2015 A OT DOLT/SUTRI 003/2016 SOBRE O FEM</a:t>
            </a:r>
            <a:endParaRPr lang="pt-BR" dirty="0" smtClean="0">
              <a:solidFill>
                <a:schemeClr val="bg1"/>
              </a:solidFill>
              <a:latin typeface="Times New Roman" pitchFamily="18" charset="0"/>
              <a:cs typeface="Times New Roman" pitchFamily="18"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395434" y="298433"/>
            <a:ext cx="10540854" cy="356660"/>
          </a:xfrm>
          <a:prstGeom prst="roundRect">
            <a:avLst/>
          </a:prstGeom>
          <a:gradFill>
            <a:gsLst>
              <a:gs pos="0">
                <a:srgbClr val="9F2936"/>
              </a:gs>
              <a:gs pos="100000">
                <a:schemeClr val="dk1">
                  <a:shade val="90000"/>
                  <a:lumMod val="84000"/>
                </a:schemeClr>
              </a:gs>
            </a:gsLst>
          </a:gra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latin typeface="Times New Roman" pitchFamily="18" charset="0"/>
                <a:cs typeface="Times New Roman" pitchFamily="18" charset="0"/>
              </a:rPr>
              <a:t>Decreto  n° 46.927/2015 –  Adicional de 2% para (FCP) – Consumidor Final Não Contribuinte do ICMS</a:t>
            </a:r>
            <a:endParaRPr lang="pt-BR" b="1" dirty="0">
              <a:solidFill>
                <a:schemeClr val="tx1"/>
              </a:solidFill>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1288" y="815403"/>
            <a:ext cx="6827837" cy="582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841127" y="298433"/>
            <a:ext cx="8248282" cy="425962"/>
          </a:xfrm>
          <a:prstGeom prst="roundRect">
            <a:avLst/>
          </a:prstGeom>
          <a:gradFill>
            <a:gsLst>
              <a:gs pos="0">
                <a:srgbClr val="C00000"/>
              </a:gs>
              <a:gs pos="100000">
                <a:schemeClr val="dk1">
                  <a:shade val="90000"/>
                  <a:lumMod val="84000"/>
                </a:schemeClr>
              </a:gs>
            </a:gsLst>
          </a:gra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latin typeface="Times New Roman" pitchFamily="18" charset="0"/>
                <a:cs typeface="Times New Roman" pitchFamily="18" charset="0"/>
              </a:rPr>
              <a:t>Decreto  n° 46.927/2015 –  Adicional de 2% para (FCP) –  Substituição Tributária</a:t>
            </a:r>
            <a:endParaRPr lang="pt-BR" b="1" dirty="0">
              <a:solidFill>
                <a:schemeClr val="tx1"/>
              </a:solidFill>
              <a:latin typeface="Times New Roman" pitchFamily="18" charset="0"/>
              <a:cs typeface="Times New Roman" pitchFamily="18" charset="0"/>
            </a:endParaRPr>
          </a:p>
        </p:txBody>
      </p:sp>
      <p:sp>
        <p:nvSpPr>
          <p:cNvPr id="2" name="Retângulo 1"/>
          <p:cNvSpPr/>
          <p:nvPr/>
        </p:nvSpPr>
        <p:spPr>
          <a:xfrm>
            <a:off x="750887" y="1232344"/>
            <a:ext cx="10707688" cy="1477328"/>
          </a:xfrm>
          <a:prstGeom prst="rect">
            <a:avLst/>
          </a:prstGeom>
        </p:spPr>
        <p:txBody>
          <a:bodyPr wrap="square">
            <a:spAutoFit/>
          </a:bodyPr>
          <a:lstStyle/>
          <a:p>
            <a:pPr algn="just"/>
            <a:r>
              <a:rPr lang="pt-BR" dirty="0" smtClean="0">
                <a:solidFill>
                  <a:schemeClr val="bg1"/>
                </a:solidFill>
                <a:latin typeface="Times New Roman" pitchFamily="18" charset="0"/>
                <a:cs typeface="Times New Roman" pitchFamily="18" charset="0"/>
              </a:rPr>
              <a:t>É importante esclarecer que, para fins de cálculo da Substituição Tributária, não foi aprovada nenhuma Orientação Tributária DOLT/SUTRI, posterior ao referido Decreto para exemplificar os cálculos. Desta feita, nos valemos como entendimento da  Consulta de Contribuintes n° 48/2014, que aborda esta questão, onde esclarece que, o adicional de 2% (FCP), incidirá sobre a Base de Cálculo do ICMS/ST e não no Ajuste da MVA – Questão 8. ANEXO III.</a:t>
            </a:r>
            <a:endParaRPr lang="pt-BR" dirty="0">
              <a:solidFill>
                <a:schemeClr val="bg1"/>
              </a:solidFill>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127" y="3050807"/>
            <a:ext cx="10238036" cy="2751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24776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879612" y="588816"/>
            <a:ext cx="7530741" cy="396836"/>
          </a:xfrm>
          <a:prstGeom prst="roundRect">
            <a:avLst/>
          </a:prstGeom>
          <a:gradFill>
            <a:gsLst>
              <a:gs pos="0">
                <a:srgbClr val="C00000"/>
              </a:gs>
              <a:gs pos="100000">
                <a:schemeClr val="dk1">
                  <a:shade val="90000"/>
                  <a:lumMod val="84000"/>
                </a:schemeClr>
              </a:gs>
            </a:gsLst>
          </a:gra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latin typeface="Times New Roman" pitchFamily="18" charset="0"/>
                <a:cs typeface="Times New Roman" pitchFamily="18" charset="0"/>
              </a:rPr>
              <a:t>Decreto  n° 46.927/2015 – Forma de Recolhimento (FCP)</a:t>
            </a:r>
            <a:endParaRPr lang="pt-BR" b="1" dirty="0">
              <a:solidFill>
                <a:schemeClr val="tx1"/>
              </a:solidFill>
              <a:latin typeface="Times New Roman" pitchFamily="18" charset="0"/>
              <a:cs typeface="Times New Roman" pitchFamily="18" charset="0"/>
            </a:endParaRPr>
          </a:p>
        </p:txBody>
      </p:sp>
      <p:sp>
        <p:nvSpPr>
          <p:cNvPr id="10" name="Retângulo 9"/>
          <p:cNvSpPr/>
          <p:nvPr/>
        </p:nvSpPr>
        <p:spPr>
          <a:xfrm>
            <a:off x="836427" y="1200951"/>
            <a:ext cx="10622147" cy="4801314"/>
          </a:xfrm>
          <a:prstGeom prst="rect">
            <a:avLst/>
          </a:prstGeom>
        </p:spPr>
        <p:txBody>
          <a:bodyPr wrap="square">
            <a:spAutoFit/>
          </a:bodyPr>
          <a:lstStyle/>
          <a:p>
            <a:pPr algn="just">
              <a:buFont typeface="Wingdings" pitchFamily="2" charset="2"/>
              <a:buChar char="ü"/>
            </a:pPr>
            <a:r>
              <a:rPr lang="pt-BR" dirty="0" smtClean="0">
                <a:solidFill>
                  <a:schemeClr val="bg1"/>
                </a:solidFill>
                <a:latin typeface="Times New Roman" pitchFamily="18" charset="0"/>
                <a:cs typeface="Times New Roman" pitchFamily="18" charset="0"/>
              </a:rPr>
              <a:t> </a:t>
            </a:r>
            <a:r>
              <a:rPr lang="pt-BR" b="1" dirty="0" smtClean="0">
                <a:solidFill>
                  <a:schemeClr val="bg1"/>
                </a:solidFill>
                <a:latin typeface="Times New Roman" pitchFamily="18" charset="0"/>
                <a:cs typeface="Times New Roman" pitchFamily="18" charset="0"/>
              </a:rPr>
              <a:t>Operações destinadas a consumidor final “não contribuinte” do ICMS </a:t>
            </a:r>
          </a:p>
          <a:p>
            <a:pPr algn="just"/>
            <a:r>
              <a:rPr lang="pt-BR" dirty="0" smtClean="0">
                <a:solidFill>
                  <a:schemeClr val="bg1"/>
                </a:solidFill>
                <a:latin typeface="Times New Roman" pitchFamily="18" charset="0"/>
                <a:cs typeface="Times New Roman" pitchFamily="18" charset="0"/>
              </a:rPr>
              <a:t>Poderá efetuá-lo por </a:t>
            </a:r>
            <a:r>
              <a:rPr lang="pt-BR" dirty="0" smtClean="0">
                <a:solidFill>
                  <a:srgbClr val="FF0000"/>
                </a:solidFill>
                <a:latin typeface="Times New Roman" pitchFamily="18" charset="0"/>
                <a:cs typeface="Times New Roman" pitchFamily="18" charset="0"/>
              </a:rPr>
              <a:t>operação/prestação ou por período de apuração</a:t>
            </a:r>
            <a:r>
              <a:rPr lang="pt-BR" dirty="0" smtClean="0">
                <a:solidFill>
                  <a:schemeClr val="bg1"/>
                </a:solidFill>
                <a:latin typeface="Times New Roman" pitchFamily="18" charset="0"/>
                <a:cs typeface="Times New Roman" pitchFamily="18" charset="0"/>
              </a:rPr>
              <a:t>, por meio de Guia Nacional de Recolhimento de Tributos Estaduais (GNRE) ou por Documento de Arrecadação Estadual (DAE) deste Estado, </a:t>
            </a:r>
            <a:r>
              <a:rPr lang="pt-BR" u="sng" dirty="0" smtClean="0">
                <a:solidFill>
                  <a:schemeClr val="bg1"/>
                </a:solidFill>
                <a:latin typeface="Times New Roman" pitchFamily="18" charset="0"/>
                <a:cs typeface="Times New Roman" pitchFamily="18" charset="0"/>
              </a:rPr>
              <a:t>até o momento da saída da mercadoria ou do início da prestação.</a:t>
            </a:r>
          </a:p>
          <a:p>
            <a:pPr algn="just"/>
            <a:endParaRPr lang="pt-BR" dirty="0" smtClean="0">
              <a:solidFill>
                <a:schemeClr val="bg1"/>
              </a:solidFill>
              <a:latin typeface="Times New Roman" pitchFamily="18" charset="0"/>
              <a:cs typeface="Times New Roman" pitchFamily="18" charset="0"/>
            </a:endParaRPr>
          </a:p>
          <a:p>
            <a:pPr algn="just"/>
            <a:r>
              <a:rPr lang="pt-BR" dirty="0" smtClean="0">
                <a:solidFill>
                  <a:schemeClr val="bg1"/>
                </a:solidFill>
                <a:latin typeface="Times New Roman" pitchFamily="18" charset="0"/>
                <a:cs typeface="Times New Roman" pitchFamily="18" charset="0"/>
              </a:rPr>
              <a:t>A GNRE ou o DAE deverá conter o número do respectivo documento fiscal e acompanhar o trânsito da mercadoria e/ou o transporte, constando o </a:t>
            </a:r>
            <a:r>
              <a:rPr lang="pt-BR" b="1" dirty="0" smtClean="0">
                <a:solidFill>
                  <a:schemeClr val="bg1"/>
                </a:solidFill>
                <a:latin typeface="Times New Roman" pitchFamily="18" charset="0"/>
                <a:cs typeface="Times New Roman" pitchFamily="18" charset="0"/>
              </a:rPr>
              <a:t>código de receita 714-6</a:t>
            </a:r>
            <a:r>
              <a:rPr lang="pt-BR" dirty="0" smtClean="0">
                <a:solidFill>
                  <a:schemeClr val="bg1"/>
                </a:solidFill>
                <a:latin typeface="Times New Roman" pitchFamily="18" charset="0"/>
                <a:cs typeface="Times New Roman" pitchFamily="18" charset="0"/>
              </a:rPr>
              <a:t>.</a:t>
            </a:r>
          </a:p>
          <a:p>
            <a:pPr algn="just"/>
            <a:r>
              <a:rPr lang="pt-BR" dirty="0" smtClean="0">
                <a:solidFill>
                  <a:schemeClr val="bg1"/>
                </a:solidFill>
                <a:latin typeface="Times New Roman" pitchFamily="18" charset="0"/>
                <a:cs typeface="Times New Roman" pitchFamily="18" charset="0"/>
              </a:rPr>
              <a:t> </a:t>
            </a:r>
          </a:p>
          <a:p>
            <a:pPr algn="just"/>
            <a:r>
              <a:rPr lang="pt-BR" dirty="0" smtClean="0">
                <a:solidFill>
                  <a:schemeClr val="bg1"/>
                </a:solidFill>
                <a:latin typeface="Times New Roman" pitchFamily="18" charset="0"/>
                <a:cs typeface="Times New Roman" pitchFamily="18" charset="0"/>
              </a:rPr>
              <a:t>Agora, os estabelecimentos cadastrados no DIFAL ou como Substitutos Tributário, recolherão este tributo por </a:t>
            </a:r>
            <a:r>
              <a:rPr lang="pt-BR" dirty="0" smtClean="0">
                <a:solidFill>
                  <a:srgbClr val="FF0000"/>
                </a:solidFill>
                <a:latin typeface="Times New Roman" pitchFamily="18" charset="0"/>
                <a:cs typeface="Times New Roman" pitchFamily="18" charset="0"/>
              </a:rPr>
              <a:t>período de apuração</a:t>
            </a:r>
            <a:r>
              <a:rPr lang="pt-BR" dirty="0" smtClean="0">
                <a:solidFill>
                  <a:schemeClr val="bg1"/>
                </a:solidFill>
                <a:latin typeface="Times New Roman" pitchFamily="18" charset="0"/>
                <a:cs typeface="Times New Roman" pitchFamily="18" charset="0"/>
              </a:rPr>
              <a:t>, caso em que o pagamento será efetuado por meio de DAE até o 15º dia do mês subsequente à saída do bem ou ao início da prestação do serviço, conforme dispõe a alínea “a” do inciso XVIII do art. 85, caso em contrario deverá ser observado os prazos do art. 46 da Parte 1 do Anexo XV, do RICMS/MG - Deve ser utilizado o </a:t>
            </a:r>
            <a:r>
              <a:rPr lang="pt-BR" b="1" dirty="0" smtClean="0">
                <a:solidFill>
                  <a:schemeClr val="bg1"/>
                </a:solidFill>
                <a:latin typeface="Times New Roman" pitchFamily="18" charset="0"/>
                <a:cs typeface="Times New Roman" pitchFamily="18" charset="0"/>
              </a:rPr>
              <a:t>código de receita 715-3</a:t>
            </a:r>
          </a:p>
          <a:p>
            <a:pPr algn="just"/>
            <a:endParaRPr lang="pt-BR" dirty="0" smtClean="0">
              <a:solidFill>
                <a:schemeClr val="bg1"/>
              </a:solidFill>
              <a:latin typeface="Times New Roman" pitchFamily="18" charset="0"/>
              <a:cs typeface="Times New Roman" pitchFamily="18" charset="0"/>
            </a:endParaRPr>
          </a:p>
          <a:p>
            <a:pPr algn="just">
              <a:buFont typeface="Wingdings" pitchFamily="2" charset="2"/>
              <a:buChar char="ü"/>
            </a:pPr>
            <a:r>
              <a:rPr lang="pt-BR" b="1" dirty="0" smtClean="0">
                <a:solidFill>
                  <a:schemeClr val="bg1"/>
                </a:solidFill>
                <a:latin typeface="Times New Roman" pitchFamily="18" charset="0"/>
                <a:cs typeface="Times New Roman" pitchFamily="18" charset="0"/>
              </a:rPr>
              <a:t> Operações destinadas a consumidor final “contribuinte” do ICMS</a:t>
            </a:r>
          </a:p>
          <a:p>
            <a:pPr algn="just"/>
            <a:r>
              <a:rPr lang="pt-BR" dirty="0" smtClean="0">
                <a:solidFill>
                  <a:schemeClr val="bg1"/>
                </a:solidFill>
                <a:latin typeface="Times New Roman" pitchFamily="18" charset="0"/>
                <a:cs typeface="Times New Roman" pitchFamily="18" charset="0"/>
              </a:rPr>
              <a:t>Neste caso, o imposto continuará sendo recolhido no mesmo prazo das operações ou prestações próprias, conforme prevê o § 5º do art. 85.</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879612" y="588816"/>
            <a:ext cx="7530741" cy="420587"/>
          </a:xfrm>
          <a:prstGeom prst="roundRect">
            <a:avLst/>
          </a:prstGeom>
          <a:gradFill>
            <a:gsLst>
              <a:gs pos="0">
                <a:srgbClr val="C00000"/>
              </a:gs>
              <a:gs pos="100000">
                <a:schemeClr val="dk1">
                  <a:shade val="90000"/>
                  <a:lumMod val="84000"/>
                </a:schemeClr>
              </a:gs>
            </a:gsLst>
          </a:gra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latin typeface="Times New Roman" pitchFamily="18" charset="0"/>
                <a:cs typeface="Times New Roman" pitchFamily="18" charset="0"/>
              </a:rPr>
              <a:t>Decreto  n° 46.927/2015 – Obrigações Acessórias – ICMS (FCP)</a:t>
            </a:r>
            <a:endParaRPr lang="pt-BR" b="1" dirty="0">
              <a:solidFill>
                <a:schemeClr val="tx1"/>
              </a:solidFill>
              <a:latin typeface="Times New Roman" pitchFamily="18" charset="0"/>
              <a:cs typeface="Times New Roman" pitchFamily="18" charset="0"/>
            </a:endParaRPr>
          </a:p>
        </p:txBody>
      </p:sp>
      <p:sp>
        <p:nvSpPr>
          <p:cNvPr id="10" name="Retângulo 9"/>
          <p:cNvSpPr/>
          <p:nvPr/>
        </p:nvSpPr>
        <p:spPr>
          <a:xfrm>
            <a:off x="793897" y="1371072"/>
            <a:ext cx="10664678" cy="5355312"/>
          </a:xfrm>
          <a:prstGeom prst="rect">
            <a:avLst/>
          </a:prstGeom>
        </p:spPr>
        <p:txBody>
          <a:bodyPr wrap="square">
            <a:spAutoFit/>
          </a:bodyPr>
          <a:lstStyle/>
          <a:p>
            <a:pPr algn="just">
              <a:buFont typeface="Wingdings" pitchFamily="2" charset="2"/>
              <a:buChar char="ü"/>
            </a:pPr>
            <a:r>
              <a:rPr lang="pt-BR" sz="1600" b="1" dirty="0" smtClean="0">
                <a:solidFill>
                  <a:schemeClr val="bg1"/>
                </a:solidFill>
                <a:latin typeface="Times New Roman" pitchFamily="18" charset="0"/>
                <a:cs typeface="Times New Roman" pitchFamily="18" charset="0"/>
              </a:rPr>
              <a:t> </a:t>
            </a:r>
            <a:r>
              <a:rPr lang="pt-BR" b="1" dirty="0" smtClean="0">
                <a:solidFill>
                  <a:schemeClr val="bg1"/>
                </a:solidFill>
                <a:latin typeface="Times New Roman" pitchFamily="18" charset="0"/>
                <a:cs typeface="Times New Roman" pitchFamily="18" charset="0"/>
              </a:rPr>
              <a:t>Estabelecimento situado neste Estado:</a:t>
            </a:r>
          </a:p>
          <a:p>
            <a:pPr algn="just">
              <a:buFont typeface="Wingdings" pitchFamily="2" charset="2"/>
              <a:buChar char="ü"/>
            </a:pPr>
            <a:endParaRPr lang="pt-BR" dirty="0" smtClean="0">
              <a:solidFill>
                <a:schemeClr val="bg1"/>
              </a:solidFill>
              <a:latin typeface="Times New Roman" pitchFamily="18" charset="0"/>
              <a:cs typeface="Times New Roman" pitchFamily="18" charset="0"/>
            </a:endParaRPr>
          </a:p>
          <a:p>
            <a:pPr marL="342900" indent="-342900" algn="just">
              <a:buAutoNum type="alphaLcParenR"/>
            </a:pPr>
            <a:r>
              <a:rPr lang="pt-BR" dirty="0" smtClean="0">
                <a:solidFill>
                  <a:schemeClr val="bg1"/>
                </a:solidFill>
                <a:latin typeface="Times New Roman" pitchFamily="18" charset="0"/>
                <a:cs typeface="Times New Roman" pitchFamily="18" charset="0"/>
              </a:rPr>
              <a:t>se optante pelo regime normal de apuração do imposto, deverá informar a Declaração de Apuração e Informação do ICMS, modelo 1 - </a:t>
            </a:r>
            <a:r>
              <a:rPr lang="pt-BR" b="1" dirty="0" smtClean="0">
                <a:solidFill>
                  <a:schemeClr val="bg1"/>
                </a:solidFill>
                <a:latin typeface="Times New Roman" pitchFamily="18" charset="0"/>
                <a:cs typeface="Times New Roman" pitchFamily="18" charset="0"/>
              </a:rPr>
              <a:t>DAPI 1</a:t>
            </a:r>
          </a:p>
          <a:p>
            <a:pPr marL="342900" indent="-342900" algn="just"/>
            <a:endParaRPr lang="pt-BR" dirty="0" smtClean="0">
              <a:solidFill>
                <a:schemeClr val="bg1"/>
              </a:solidFill>
              <a:latin typeface="Times New Roman" pitchFamily="18" charset="0"/>
              <a:cs typeface="Times New Roman" pitchFamily="18" charset="0"/>
            </a:endParaRPr>
          </a:p>
          <a:p>
            <a:pPr marL="342900" indent="-342900" algn="just"/>
            <a:r>
              <a:rPr lang="pt-BR" dirty="0" smtClean="0">
                <a:solidFill>
                  <a:schemeClr val="bg1"/>
                </a:solidFill>
                <a:latin typeface="Times New Roman" pitchFamily="18" charset="0"/>
                <a:cs typeface="Times New Roman" pitchFamily="18" charset="0"/>
              </a:rPr>
              <a:t>b)  se optante pelo Simples Nacional, deverá informar a Declaração de Substituição Tributária, Diferencial de Alíquota e Antecipação – </a:t>
            </a:r>
            <a:r>
              <a:rPr lang="pt-BR" b="1" dirty="0" err="1" smtClean="0">
                <a:solidFill>
                  <a:schemeClr val="bg1"/>
                </a:solidFill>
                <a:latin typeface="Times New Roman" pitchFamily="18" charset="0"/>
                <a:cs typeface="Times New Roman" pitchFamily="18" charset="0"/>
              </a:rPr>
              <a:t>DeSTDA</a:t>
            </a:r>
            <a:r>
              <a:rPr lang="pt-BR" b="1" dirty="0" smtClean="0">
                <a:solidFill>
                  <a:schemeClr val="bg1"/>
                </a:solidFill>
                <a:latin typeface="Times New Roman" pitchFamily="18" charset="0"/>
                <a:cs typeface="Times New Roman" pitchFamily="18" charset="0"/>
              </a:rPr>
              <a:t>.</a:t>
            </a:r>
          </a:p>
          <a:p>
            <a:pPr marL="342900" indent="-342900" algn="just">
              <a:buAutoNum type="alphaLcParenR"/>
            </a:pPr>
            <a:endParaRPr lang="pt-BR" dirty="0" smtClean="0">
              <a:solidFill>
                <a:schemeClr val="bg1"/>
              </a:solidFill>
              <a:latin typeface="Times New Roman" pitchFamily="18" charset="0"/>
              <a:cs typeface="Times New Roman" pitchFamily="18" charset="0"/>
            </a:endParaRPr>
          </a:p>
          <a:p>
            <a:pPr>
              <a:buFont typeface="Wingdings" pitchFamily="2" charset="2"/>
              <a:buChar char="ü"/>
            </a:pPr>
            <a:r>
              <a:rPr lang="pt-BR" b="1" dirty="0" smtClean="0">
                <a:solidFill>
                  <a:schemeClr val="bg1"/>
                </a:solidFill>
                <a:latin typeface="Times New Roman" pitchFamily="18" charset="0"/>
                <a:cs typeface="Times New Roman" pitchFamily="18" charset="0"/>
              </a:rPr>
              <a:t>  Estabelecimento situado em outra unidade da Federação:</a:t>
            </a:r>
          </a:p>
          <a:p>
            <a:endParaRPr lang="pt-BR" dirty="0" smtClean="0">
              <a:solidFill>
                <a:schemeClr val="bg1"/>
              </a:solidFill>
              <a:latin typeface="Times New Roman" pitchFamily="18" charset="0"/>
              <a:cs typeface="Times New Roman" pitchFamily="18" charset="0"/>
            </a:endParaRPr>
          </a:p>
          <a:p>
            <a:pPr marL="342900" indent="-342900" algn="just">
              <a:buAutoNum type="alphaLcParenR"/>
            </a:pPr>
            <a:r>
              <a:rPr lang="pt-BR" dirty="0" smtClean="0">
                <a:solidFill>
                  <a:schemeClr val="bg1"/>
                </a:solidFill>
                <a:latin typeface="Times New Roman" pitchFamily="18" charset="0"/>
                <a:cs typeface="Times New Roman" pitchFamily="18" charset="0"/>
              </a:rPr>
              <a:t>se optante pelo regime normal de apuração do imposto e inscrito no Cadastro de Contribuintes do ICMS de MG, nas operações sujeitas ao regime de substituição tributária, deverá informar a Guia Nacional de Informação e Apuração do ICMS Substituição Tributária - </a:t>
            </a:r>
            <a:r>
              <a:rPr lang="pt-BR" b="1" dirty="0" smtClean="0">
                <a:solidFill>
                  <a:schemeClr val="bg1"/>
                </a:solidFill>
                <a:latin typeface="Times New Roman" pitchFamily="18" charset="0"/>
                <a:cs typeface="Times New Roman" pitchFamily="18" charset="0"/>
              </a:rPr>
              <a:t>GIA-ST</a:t>
            </a:r>
          </a:p>
          <a:p>
            <a:pPr marL="342900" indent="-342900" algn="just">
              <a:buAutoNum type="alphaLcParenR"/>
            </a:pPr>
            <a:endParaRPr lang="pt-BR" dirty="0" smtClean="0">
              <a:solidFill>
                <a:schemeClr val="bg1"/>
              </a:solidFill>
              <a:latin typeface="Times New Roman" pitchFamily="18" charset="0"/>
              <a:cs typeface="Times New Roman" pitchFamily="18" charset="0"/>
            </a:endParaRPr>
          </a:p>
          <a:p>
            <a:pPr marL="342900" indent="-342900" algn="just">
              <a:buAutoNum type="alphaLcParenR"/>
            </a:pPr>
            <a:r>
              <a:rPr lang="pt-BR" dirty="0" smtClean="0">
                <a:solidFill>
                  <a:schemeClr val="bg1"/>
                </a:solidFill>
                <a:latin typeface="Times New Roman" pitchFamily="18" charset="0"/>
                <a:cs typeface="Times New Roman" pitchFamily="18" charset="0"/>
              </a:rPr>
              <a:t>se optante pelo Simples Nacional, deverá informar a Declaração de Substituição Tributária, Diferencial de Alíquota e Antecipação – </a:t>
            </a:r>
            <a:r>
              <a:rPr lang="pt-BR" b="1" dirty="0" err="1" smtClean="0">
                <a:solidFill>
                  <a:schemeClr val="bg1"/>
                </a:solidFill>
                <a:latin typeface="Times New Roman" pitchFamily="18" charset="0"/>
                <a:cs typeface="Times New Roman" pitchFamily="18" charset="0"/>
              </a:rPr>
              <a:t>DeSTDA</a:t>
            </a:r>
            <a:r>
              <a:rPr lang="pt-BR" b="1" dirty="0" smtClean="0">
                <a:solidFill>
                  <a:schemeClr val="bg1"/>
                </a:solidFill>
                <a:latin typeface="Times New Roman" pitchFamily="18" charset="0"/>
                <a:cs typeface="Times New Roman" pitchFamily="18" charset="0"/>
              </a:rPr>
              <a:t>.</a:t>
            </a:r>
          </a:p>
          <a:p>
            <a:pPr marL="342900" indent="-342900" algn="just">
              <a:buAutoNum type="alphaLcParenR"/>
            </a:pPr>
            <a:endParaRPr lang="pt-BR" dirty="0" smtClean="0">
              <a:solidFill>
                <a:schemeClr val="bg1"/>
              </a:solidFill>
              <a:latin typeface="Times New Roman" pitchFamily="18" charset="0"/>
              <a:cs typeface="Times New Roman" pitchFamily="18" charset="0"/>
            </a:endParaRPr>
          </a:p>
          <a:p>
            <a:pPr marL="342900" indent="-342900" algn="just"/>
            <a:r>
              <a:rPr lang="pt-BR" dirty="0" smtClean="0">
                <a:solidFill>
                  <a:schemeClr val="bg1"/>
                </a:solidFill>
                <a:latin typeface="Times New Roman" pitchFamily="18" charset="0"/>
                <a:cs typeface="Times New Roman" pitchFamily="18" charset="0"/>
              </a:rPr>
              <a:t>** Os critérios e orientações de preenchimento, podem ser verificados nos Art. 5° do Decreto n° 46.927/15.</a:t>
            </a:r>
          </a:p>
          <a:p>
            <a:pPr marL="342900" indent="-342900" algn="just"/>
            <a:endParaRPr lang="pt-BR" dirty="0" smtClean="0">
              <a:solidFill>
                <a:schemeClr val="bg1"/>
              </a:solidFill>
              <a:latin typeface="Times New Roman" pitchFamily="18" charset="0"/>
              <a:cs typeface="Times New Roman" pitchFamily="18"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805185" y="780202"/>
            <a:ext cx="7847496" cy="407330"/>
          </a:xfrm>
          <a:prstGeom prst="roundRect">
            <a:avLst/>
          </a:prstGeom>
          <a:gradFill>
            <a:gsLst>
              <a:gs pos="0">
                <a:srgbClr val="C00000"/>
              </a:gs>
              <a:gs pos="100000">
                <a:schemeClr val="dk1">
                  <a:shade val="90000"/>
                  <a:lumMod val="84000"/>
                </a:schemeClr>
              </a:gs>
            </a:gsLst>
          </a:gra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latin typeface="Times New Roman" pitchFamily="18" charset="0"/>
                <a:cs typeface="Times New Roman" pitchFamily="18" charset="0"/>
              </a:rPr>
              <a:t>Decreto  n° 46.927/2015 – Escrituração da Nota Fiscal  e Tratamento Fiscal</a:t>
            </a:r>
            <a:endParaRPr lang="pt-BR" b="1" dirty="0">
              <a:solidFill>
                <a:schemeClr val="tx1"/>
              </a:solidFill>
              <a:latin typeface="Times New Roman" pitchFamily="18" charset="0"/>
              <a:cs typeface="Times New Roman" pitchFamily="18" charset="0"/>
            </a:endParaRPr>
          </a:p>
        </p:txBody>
      </p:sp>
      <p:sp>
        <p:nvSpPr>
          <p:cNvPr id="10" name="Retângulo 9"/>
          <p:cNvSpPr/>
          <p:nvPr/>
        </p:nvSpPr>
        <p:spPr>
          <a:xfrm>
            <a:off x="857693" y="1579756"/>
            <a:ext cx="10600882" cy="4770537"/>
          </a:xfrm>
          <a:prstGeom prst="rect">
            <a:avLst/>
          </a:prstGeom>
        </p:spPr>
        <p:txBody>
          <a:bodyPr wrap="square">
            <a:spAutoFit/>
          </a:bodyPr>
          <a:lstStyle/>
          <a:p>
            <a:pPr algn="just">
              <a:buFont typeface="Wingdings" pitchFamily="2" charset="2"/>
              <a:buChar char="ü"/>
            </a:pPr>
            <a:r>
              <a:rPr lang="pt-BR" dirty="0" smtClean="0">
                <a:solidFill>
                  <a:schemeClr val="bg1"/>
                </a:solidFill>
                <a:latin typeface="Times New Roman" pitchFamily="18" charset="0"/>
                <a:cs typeface="Times New Roman" pitchFamily="18" charset="0"/>
              </a:rPr>
              <a:t>   No campo de informações complementares da </a:t>
            </a:r>
            <a:r>
              <a:rPr lang="pt-BR" dirty="0" err="1" smtClean="0">
                <a:solidFill>
                  <a:schemeClr val="bg1"/>
                </a:solidFill>
                <a:latin typeface="Times New Roman" pitchFamily="18" charset="0"/>
                <a:cs typeface="Times New Roman" pitchFamily="18" charset="0"/>
              </a:rPr>
              <a:t>Nf-e</a:t>
            </a:r>
            <a:r>
              <a:rPr lang="pt-BR" dirty="0" smtClean="0">
                <a:solidFill>
                  <a:schemeClr val="bg1"/>
                </a:solidFill>
                <a:latin typeface="Times New Roman" pitchFamily="18" charset="0"/>
                <a:cs typeface="Times New Roman" pitchFamily="18" charset="0"/>
              </a:rPr>
              <a:t>, deverá constar a seguinte expressão:  “Adicional de alíquota - Fundo de Erradicação da Miséria” acompanhada do respectivo valor.</a:t>
            </a:r>
          </a:p>
          <a:p>
            <a:pPr algn="just">
              <a:buFont typeface="Wingdings" pitchFamily="2" charset="2"/>
              <a:buChar char="ü"/>
            </a:pPr>
            <a:endParaRPr lang="pt-BR" dirty="0" smtClean="0">
              <a:solidFill>
                <a:schemeClr val="bg1"/>
              </a:solidFill>
              <a:latin typeface="Times New Roman" pitchFamily="18" charset="0"/>
              <a:cs typeface="Times New Roman" pitchFamily="18" charset="0"/>
            </a:endParaRPr>
          </a:p>
          <a:p>
            <a:pPr algn="just">
              <a:buFont typeface="Wingdings" pitchFamily="2" charset="2"/>
              <a:buChar char="ü"/>
            </a:pPr>
            <a:r>
              <a:rPr lang="pt-BR" dirty="0" smtClean="0">
                <a:solidFill>
                  <a:schemeClr val="bg1"/>
                </a:solidFill>
                <a:latin typeface="Times New Roman" pitchFamily="18" charset="0"/>
                <a:cs typeface="Times New Roman" pitchFamily="18" charset="0"/>
              </a:rPr>
              <a:t>   O valor do imposto relativo ao adicional de alíquota (FCP), </a:t>
            </a:r>
            <a:r>
              <a:rPr lang="pt-BR" dirty="0" smtClean="0">
                <a:solidFill>
                  <a:srgbClr val="FF0000"/>
                </a:solidFill>
                <a:latin typeface="Times New Roman" pitchFamily="18" charset="0"/>
                <a:cs typeface="Times New Roman" pitchFamily="18" charset="0"/>
              </a:rPr>
              <a:t>deverá ser considerado no destaque do ICMS efetuado nos campos próprios da nota fiscal</a:t>
            </a:r>
            <a:r>
              <a:rPr lang="pt-BR" dirty="0" smtClean="0">
                <a:solidFill>
                  <a:schemeClr val="bg1"/>
                </a:solidFill>
                <a:latin typeface="Times New Roman" pitchFamily="18" charset="0"/>
                <a:cs typeface="Times New Roman" pitchFamily="18" charset="0"/>
              </a:rPr>
              <a:t>, </a:t>
            </a:r>
            <a:r>
              <a:rPr lang="pt-BR" dirty="0" smtClean="0">
                <a:solidFill>
                  <a:srgbClr val="FF0000"/>
                </a:solidFill>
                <a:latin typeface="Times New Roman" pitchFamily="18" charset="0"/>
                <a:cs typeface="Times New Roman" pitchFamily="18" charset="0"/>
              </a:rPr>
              <a:t>exceto nas operações interestaduais </a:t>
            </a:r>
            <a:r>
              <a:rPr lang="pt-BR" dirty="0" smtClean="0">
                <a:solidFill>
                  <a:schemeClr val="bg1"/>
                </a:solidFill>
                <a:latin typeface="Times New Roman" pitchFamily="18" charset="0"/>
                <a:cs typeface="Times New Roman" pitchFamily="18" charset="0"/>
              </a:rPr>
              <a:t>que destine mercadoria ou bem a consumidor final não contribuinte do imposto, localizado neste Estado, porque, </a:t>
            </a:r>
            <a:r>
              <a:rPr lang="pt-BR" dirty="0" smtClean="0">
                <a:solidFill>
                  <a:srgbClr val="FF0000"/>
                </a:solidFill>
                <a:latin typeface="Times New Roman" pitchFamily="18" charset="0"/>
                <a:cs typeface="Times New Roman" pitchFamily="18" charset="0"/>
              </a:rPr>
              <a:t>nestes casos </a:t>
            </a:r>
            <a:r>
              <a:rPr lang="pt-BR" dirty="0" smtClean="0">
                <a:solidFill>
                  <a:schemeClr val="bg1"/>
                </a:solidFill>
                <a:latin typeface="Times New Roman" pitchFamily="18" charset="0"/>
                <a:cs typeface="Times New Roman" pitchFamily="18" charset="0"/>
              </a:rPr>
              <a:t>o adicional será apurado conjuntamente com a diferença entre a alíquota interna de Minas Gerais e </a:t>
            </a:r>
            <a:r>
              <a:rPr lang="pt-BR" dirty="0" smtClean="0">
                <a:solidFill>
                  <a:srgbClr val="FF0000"/>
                </a:solidFill>
                <a:latin typeface="Times New Roman" pitchFamily="18" charset="0"/>
                <a:cs typeface="Times New Roman" pitchFamily="18" charset="0"/>
              </a:rPr>
              <a:t>a alíquota interestadual que será destacada na nota fiscal.</a:t>
            </a:r>
          </a:p>
          <a:p>
            <a:pPr algn="just">
              <a:buFont typeface="Wingdings" pitchFamily="2" charset="2"/>
              <a:buChar char="ü"/>
            </a:pPr>
            <a:endParaRPr lang="pt-BR" dirty="0">
              <a:solidFill>
                <a:srgbClr val="FF0000"/>
              </a:solidFill>
              <a:latin typeface="Times New Roman" pitchFamily="18" charset="0"/>
              <a:cs typeface="Times New Roman" pitchFamily="18" charset="0"/>
            </a:endParaRPr>
          </a:p>
          <a:p>
            <a:pPr algn="just">
              <a:buFont typeface="Wingdings" pitchFamily="2" charset="2"/>
              <a:buChar char="ü"/>
            </a:pPr>
            <a:r>
              <a:rPr lang="pt-BR" dirty="0">
                <a:solidFill>
                  <a:schemeClr val="bg1"/>
                </a:solidFill>
                <a:latin typeface="Times New Roman" pitchFamily="18" charset="0"/>
                <a:cs typeface="Times New Roman" pitchFamily="18" charset="0"/>
              </a:rPr>
              <a:t>O valor do ICMS decorrente do adicional de alíquota, não poderá ser utilizado ou considerado para efeitos do cálculo de quaisquer benefícios ou incentivos fiscais, financeiro-fiscais ou financeiros. </a:t>
            </a:r>
            <a:endParaRPr lang="pt-BR" dirty="0" smtClean="0">
              <a:solidFill>
                <a:schemeClr val="bg1"/>
              </a:solidFill>
              <a:latin typeface="Times New Roman" pitchFamily="18" charset="0"/>
              <a:cs typeface="Times New Roman" pitchFamily="18" charset="0"/>
            </a:endParaRPr>
          </a:p>
          <a:p>
            <a:pPr algn="just"/>
            <a:endParaRPr lang="pt-BR" dirty="0">
              <a:solidFill>
                <a:schemeClr val="bg1"/>
              </a:solidFill>
              <a:latin typeface="Times New Roman" pitchFamily="18" charset="0"/>
              <a:cs typeface="Times New Roman" pitchFamily="18" charset="0"/>
            </a:endParaRPr>
          </a:p>
          <a:p>
            <a:pPr algn="just">
              <a:buFont typeface="Wingdings" pitchFamily="2" charset="2"/>
              <a:buChar char="ü"/>
            </a:pPr>
            <a:r>
              <a:rPr lang="pt-BR" dirty="0" smtClean="0">
                <a:solidFill>
                  <a:schemeClr val="bg1"/>
                </a:solidFill>
                <a:latin typeface="Times New Roman" pitchFamily="18" charset="0"/>
                <a:cs typeface="Times New Roman" pitchFamily="18" charset="0"/>
              </a:rPr>
              <a:t> </a:t>
            </a:r>
            <a:r>
              <a:rPr lang="pt-BR" dirty="0">
                <a:solidFill>
                  <a:schemeClr val="bg1"/>
                </a:solidFill>
                <a:latin typeface="Times New Roman" pitchFamily="18" charset="0"/>
                <a:cs typeface="Times New Roman" pitchFamily="18" charset="0"/>
              </a:rPr>
              <a:t>O valor do ICMS decorrente do adicional, não poderá ser compensado com quaisquer outros créditos</a:t>
            </a:r>
            <a:r>
              <a:rPr lang="pt-BR" dirty="0" smtClean="0">
                <a:solidFill>
                  <a:schemeClr val="bg1"/>
                </a:solidFill>
                <a:latin typeface="Times New Roman" pitchFamily="18" charset="0"/>
                <a:cs typeface="Times New Roman" pitchFamily="18" charset="0"/>
              </a:rPr>
              <a:t>.</a:t>
            </a:r>
          </a:p>
          <a:p>
            <a:pPr algn="just">
              <a:buFont typeface="Wingdings" pitchFamily="2" charset="2"/>
              <a:buChar char="ü"/>
            </a:pPr>
            <a:endParaRPr lang="pt-BR" dirty="0">
              <a:solidFill>
                <a:schemeClr val="bg1"/>
              </a:solidFill>
              <a:latin typeface="Times New Roman" pitchFamily="18" charset="0"/>
              <a:cs typeface="Times New Roman" pitchFamily="18" charset="0"/>
            </a:endParaRPr>
          </a:p>
          <a:p>
            <a:pPr algn="just">
              <a:buFont typeface="Wingdings" pitchFamily="2" charset="2"/>
              <a:buChar char="ü"/>
            </a:pPr>
            <a:r>
              <a:rPr lang="pt-BR" dirty="0">
                <a:solidFill>
                  <a:schemeClr val="bg1"/>
                </a:solidFill>
                <a:latin typeface="Times New Roman" pitchFamily="18" charset="0"/>
                <a:cs typeface="Times New Roman" pitchFamily="18" charset="0"/>
              </a:rPr>
              <a:t> </a:t>
            </a:r>
            <a:r>
              <a:rPr lang="pt-BR" dirty="0" smtClean="0">
                <a:solidFill>
                  <a:schemeClr val="bg1"/>
                </a:solidFill>
                <a:latin typeface="Times New Roman" pitchFamily="18" charset="0"/>
                <a:cs typeface="Times New Roman" pitchFamily="18" charset="0"/>
              </a:rPr>
              <a:t>No caso de Devolução interestadual, o Adicional de 2% recolhido em favor de MG, só poderá ser compensado com a parcela do mesmo título, em operações futuras, é o que dispõe o parágrafo único do art. 95-A</a:t>
            </a:r>
            <a:endParaRPr lang="pt-BR" dirty="0">
              <a:solidFill>
                <a:schemeClr val="bg1"/>
              </a:solidFill>
              <a:latin typeface="Times New Roman" pitchFamily="18" charset="0"/>
              <a:cs typeface="Times New Roman" pitchFamily="18" charset="0"/>
            </a:endParaRPr>
          </a:p>
          <a:p>
            <a:pPr algn="just"/>
            <a:endParaRPr lang="pt-BR" sz="1600" dirty="0" smtClean="0">
              <a:solidFill>
                <a:srgbClr val="FF0000"/>
              </a:solidFill>
              <a:latin typeface="Times New Roman" pitchFamily="18" charset="0"/>
              <a:cs typeface="Times New Roman" pitchFamily="18"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Subtítulo 2"/>
          <p:cNvSpPr>
            <a:spLocks noGrp="1"/>
          </p:cNvSpPr>
          <p:nvPr>
            <p:ph type="subTitle" idx="1"/>
          </p:nvPr>
        </p:nvSpPr>
        <p:spPr>
          <a:xfrm>
            <a:off x="625475" y="268288"/>
            <a:ext cx="8824913" cy="381000"/>
          </a:xfrm>
        </p:spPr>
        <p:txBody>
          <a:bodyPr rtlCol="0">
            <a:normAutofit/>
          </a:bodyPr>
          <a:lstStyle/>
          <a:p>
            <a:pPr fontAlgn="auto">
              <a:spcAft>
                <a:spcPts val="0"/>
              </a:spcAft>
              <a:buClr>
                <a:schemeClr val="bg2">
                  <a:lumMod val="40000"/>
                  <a:lumOff val="60000"/>
                </a:schemeClr>
              </a:buClr>
              <a:defRPr/>
            </a:pPr>
            <a:r>
              <a:rPr lang="pt-BR" sz="1800" b="1" dirty="0" smtClean="0">
                <a:solidFill>
                  <a:schemeClr val="bg1"/>
                </a:solidFill>
                <a:latin typeface="Times New Roman" panose="02020603050405020304" pitchFamily="18" charset="0"/>
                <a:cs typeface="Times New Roman" panose="02020603050405020304" pitchFamily="18" charset="0"/>
              </a:rPr>
              <a:t>                    Estrutura do curso</a:t>
            </a:r>
            <a:endParaRPr lang="pt-BR" sz="1800" b="1" dirty="0">
              <a:solidFill>
                <a:schemeClr val="bg1"/>
              </a:solidFill>
              <a:latin typeface="Times New Roman" panose="02020603050405020304" pitchFamily="18" charset="0"/>
              <a:cs typeface="Times New Roman" panose="02020603050405020304" pitchFamily="18" charset="0"/>
            </a:endParaRPr>
          </a:p>
        </p:txBody>
      </p:sp>
      <p:sp>
        <p:nvSpPr>
          <p:cNvPr id="17" name="Retângulo de cantos arredondados 16"/>
          <p:cNvSpPr/>
          <p:nvPr/>
        </p:nvSpPr>
        <p:spPr>
          <a:xfrm>
            <a:off x="1212073" y="2867543"/>
            <a:ext cx="3976576" cy="723014"/>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sz="1600" b="1" dirty="0" smtClean="0">
                <a:solidFill>
                  <a:schemeClr val="tx1"/>
                </a:solidFill>
                <a:latin typeface="Times New Roman" pitchFamily="18" charset="0"/>
                <a:cs typeface="Times New Roman" pitchFamily="18" charset="0"/>
              </a:rPr>
              <a:t>Convênio ICMS 93, 17/09/2015 Tratamento do Diferencial de Alíquota</a:t>
            </a:r>
            <a:endParaRPr lang="pt-BR" sz="1600" b="1" dirty="0">
              <a:solidFill>
                <a:schemeClr val="tx1"/>
              </a:solidFill>
              <a:latin typeface="Times New Roman" pitchFamily="18" charset="0"/>
              <a:cs typeface="Times New Roman" pitchFamily="18" charset="0"/>
            </a:endParaRPr>
          </a:p>
        </p:txBody>
      </p:sp>
      <p:sp>
        <p:nvSpPr>
          <p:cNvPr id="18" name="Retângulo de cantos arredondados 17"/>
          <p:cNvSpPr/>
          <p:nvPr/>
        </p:nvSpPr>
        <p:spPr>
          <a:xfrm>
            <a:off x="1229411" y="1133146"/>
            <a:ext cx="3979465" cy="718988"/>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sz="1600" b="1" dirty="0" smtClean="0">
                <a:solidFill>
                  <a:schemeClr val="tx1"/>
                </a:solidFill>
                <a:latin typeface="Times New Roman" pitchFamily="18" charset="0"/>
                <a:cs typeface="Times New Roman" pitchFamily="18" charset="0"/>
              </a:rPr>
              <a:t>EC n° 87, 16/04/2015                                       Altera o § 2º do art. 155 da CF/88</a:t>
            </a:r>
            <a:endParaRPr lang="pt-BR" sz="1600" b="1" dirty="0">
              <a:solidFill>
                <a:schemeClr val="tx1"/>
              </a:solidFill>
              <a:latin typeface="Times New Roman" pitchFamily="18" charset="0"/>
              <a:cs typeface="Times New Roman" pitchFamily="18" charset="0"/>
            </a:endParaRPr>
          </a:p>
        </p:txBody>
      </p:sp>
      <p:sp>
        <p:nvSpPr>
          <p:cNvPr id="19" name="Retângulo de cantos arredondados 18"/>
          <p:cNvSpPr/>
          <p:nvPr/>
        </p:nvSpPr>
        <p:spPr>
          <a:xfrm>
            <a:off x="1229411" y="5320595"/>
            <a:ext cx="4000731" cy="648586"/>
          </a:xfrm>
          <a:prstGeom prst="roundRect">
            <a:avLst/>
          </a:prstGeom>
          <a:gradFill>
            <a:gsLst>
              <a:gs pos="0">
                <a:srgbClr val="00B050"/>
              </a:gs>
              <a:gs pos="100000">
                <a:schemeClr val="dk1">
                  <a:shade val="90000"/>
                  <a:lumMod val="84000"/>
                </a:schemeClr>
              </a:gs>
            </a:gsLst>
          </a:gra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sz="1600" b="1" dirty="0" smtClean="0">
                <a:solidFill>
                  <a:schemeClr val="tx1"/>
                </a:solidFill>
                <a:latin typeface="Times New Roman" pitchFamily="18" charset="0"/>
                <a:cs typeface="Times New Roman" pitchFamily="18" charset="0"/>
              </a:rPr>
              <a:t>Decreto n° 46.859, 01/10/15                </a:t>
            </a:r>
          </a:p>
          <a:p>
            <a:pPr algn="ctr" fontAlgn="auto">
              <a:spcBef>
                <a:spcPts val="0"/>
              </a:spcBef>
              <a:spcAft>
                <a:spcPts val="0"/>
              </a:spcAft>
              <a:defRPr/>
            </a:pPr>
            <a:r>
              <a:rPr lang="pt-BR" sz="1600" b="1" dirty="0" smtClean="0">
                <a:solidFill>
                  <a:schemeClr val="tx1"/>
                </a:solidFill>
                <a:latin typeface="Times New Roman" pitchFamily="18" charset="0"/>
                <a:cs typeface="Times New Roman" pitchFamily="18" charset="0"/>
              </a:rPr>
              <a:t>Majoração Alíquota Interna</a:t>
            </a:r>
            <a:endParaRPr lang="pt-BR" sz="1600" b="1" dirty="0">
              <a:solidFill>
                <a:schemeClr val="tx1"/>
              </a:solidFill>
              <a:latin typeface="Times New Roman" pitchFamily="18" charset="0"/>
              <a:cs typeface="Times New Roman" pitchFamily="18" charset="0"/>
            </a:endParaRPr>
          </a:p>
        </p:txBody>
      </p:sp>
      <p:sp>
        <p:nvSpPr>
          <p:cNvPr id="20" name="Retângulo de cantos arredondados 19"/>
          <p:cNvSpPr/>
          <p:nvPr/>
        </p:nvSpPr>
        <p:spPr>
          <a:xfrm>
            <a:off x="1293394" y="4521912"/>
            <a:ext cx="3973797" cy="691118"/>
          </a:xfrm>
          <a:prstGeom prst="roundRect">
            <a:avLst/>
          </a:prstGeom>
          <a:gradFill>
            <a:gsLst>
              <a:gs pos="0">
                <a:schemeClr val="accent1">
                  <a:lumMod val="60000"/>
                  <a:lumOff val="40000"/>
                </a:schemeClr>
              </a:gs>
              <a:gs pos="100000">
                <a:schemeClr val="dk1">
                  <a:shade val="90000"/>
                  <a:lumMod val="84000"/>
                </a:schemeClr>
              </a:gs>
            </a:gsLst>
          </a:gra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sz="1600" b="1" dirty="0" smtClean="0">
                <a:solidFill>
                  <a:schemeClr val="tx1"/>
                </a:solidFill>
                <a:latin typeface="Times New Roman" pitchFamily="18" charset="0"/>
                <a:cs typeface="Times New Roman" pitchFamily="18" charset="0"/>
              </a:rPr>
              <a:t>Decreto n° 46.927, 29/12/2015                Adicional  2% (Fund. Comb. Pobreza)</a:t>
            </a:r>
            <a:endParaRPr lang="pt-BR" sz="1600" b="1" dirty="0">
              <a:solidFill>
                <a:schemeClr val="tx1"/>
              </a:solidFill>
            </a:endParaRPr>
          </a:p>
        </p:txBody>
      </p:sp>
      <p:sp>
        <p:nvSpPr>
          <p:cNvPr id="22" name="Retângulo de cantos arredondados 21"/>
          <p:cNvSpPr/>
          <p:nvPr/>
        </p:nvSpPr>
        <p:spPr>
          <a:xfrm>
            <a:off x="6366273" y="2927695"/>
            <a:ext cx="3941901" cy="663097"/>
          </a:xfrm>
          <a:prstGeom prst="roundRect">
            <a:avLst/>
          </a:prstGeom>
          <a:gradFill>
            <a:gsLst>
              <a:gs pos="0">
                <a:srgbClr val="0070C0"/>
              </a:gs>
              <a:gs pos="100000">
                <a:schemeClr val="dk1">
                  <a:shade val="90000"/>
                  <a:lumMod val="84000"/>
                </a:schemeClr>
              </a:gs>
            </a:gsLst>
          </a:gra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sz="1600" b="1" dirty="0" smtClean="0">
                <a:solidFill>
                  <a:schemeClr val="tx1"/>
                </a:solidFill>
                <a:latin typeface="Times New Roman" pitchFamily="18" charset="0"/>
                <a:cs typeface="Times New Roman" pitchFamily="18" charset="0"/>
              </a:rPr>
              <a:t>Decreto n° 46.931, 30/12/2015                                Alteração do RICMS/MG</a:t>
            </a:r>
            <a:endParaRPr lang="pt-BR" sz="1600" b="1" dirty="0">
              <a:solidFill>
                <a:schemeClr val="tx1"/>
              </a:solidFill>
              <a:latin typeface="Times New Roman" pitchFamily="18" charset="0"/>
              <a:cs typeface="Times New Roman" pitchFamily="18" charset="0"/>
            </a:endParaRPr>
          </a:p>
        </p:txBody>
      </p:sp>
      <p:sp>
        <p:nvSpPr>
          <p:cNvPr id="25" name="Retângulo de cantos arredondados 24"/>
          <p:cNvSpPr/>
          <p:nvPr/>
        </p:nvSpPr>
        <p:spPr>
          <a:xfrm>
            <a:off x="6441530" y="4568470"/>
            <a:ext cx="3979465" cy="644560"/>
          </a:xfrm>
          <a:prstGeom prst="roundRect">
            <a:avLst/>
          </a:prstGeom>
          <a:gradFill>
            <a:gsLst>
              <a:gs pos="0">
                <a:schemeClr val="accent6">
                  <a:lumMod val="60000"/>
                  <a:lumOff val="40000"/>
                </a:schemeClr>
              </a:gs>
              <a:gs pos="100000">
                <a:schemeClr val="dk1">
                  <a:shade val="90000"/>
                  <a:lumMod val="84000"/>
                </a:schemeClr>
              </a:gs>
            </a:gsLst>
          </a:gra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sz="1600" b="1" dirty="0" smtClean="0">
                <a:solidFill>
                  <a:schemeClr val="tx1"/>
                </a:solidFill>
                <a:latin typeface="Times New Roman" pitchFamily="18" charset="0"/>
                <a:cs typeface="Times New Roman" pitchFamily="18" charset="0"/>
              </a:rPr>
              <a:t>Lei n° 8.137/90                                         Crimes contra a Ordem Tributária</a:t>
            </a:r>
            <a:endParaRPr lang="pt-BR" sz="1600" b="1" dirty="0">
              <a:solidFill>
                <a:schemeClr val="tx1"/>
              </a:solidFill>
              <a:latin typeface="Times New Roman" pitchFamily="18" charset="0"/>
              <a:cs typeface="Times New Roman" pitchFamily="18" charset="0"/>
            </a:endParaRPr>
          </a:p>
        </p:txBody>
      </p:sp>
      <p:sp>
        <p:nvSpPr>
          <p:cNvPr id="26" name="Retângulo de cantos arredondados 25"/>
          <p:cNvSpPr/>
          <p:nvPr/>
        </p:nvSpPr>
        <p:spPr>
          <a:xfrm>
            <a:off x="6328709" y="1196015"/>
            <a:ext cx="3979465" cy="644560"/>
          </a:xfrm>
          <a:prstGeom prst="roundRect">
            <a:avLst/>
          </a:prstGeom>
          <a:gradFill>
            <a:gsLst>
              <a:gs pos="0">
                <a:srgbClr val="0070C0"/>
              </a:gs>
              <a:gs pos="100000">
                <a:schemeClr val="dk1">
                  <a:shade val="90000"/>
                  <a:lumMod val="84000"/>
                </a:schemeClr>
              </a:gs>
            </a:gsLst>
          </a:gra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sz="1600" b="1" dirty="0" smtClean="0">
                <a:solidFill>
                  <a:schemeClr val="tx1"/>
                </a:solidFill>
                <a:latin typeface="Times New Roman" pitchFamily="18" charset="0"/>
                <a:cs typeface="Times New Roman" pitchFamily="18" charset="0"/>
              </a:rPr>
              <a:t>Resolução n° 4.855, 29/12/2015                  Apuração do ST sobre Estoques</a:t>
            </a:r>
            <a:endParaRPr lang="pt-BR" sz="1600" b="1" dirty="0">
              <a:solidFill>
                <a:schemeClr val="tx1"/>
              </a:solidFill>
              <a:latin typeface="Times New Roman" pitchFamily="18" charset="0"/>
              <a:cs typeface="Times New Roman" pitchFamily="18" charset="0"/>
            </a:endParaRPr>
          </a:p>
        </p:txBody>
      </p:sp>
      <p:sp>
        <p:nvSpPr>
          <p:cNvPr id="21" name="Retângulo de cantos arredondados 20"/>
          <p:cNvSpPr/>
          <p:nvPr/>
        </p:nvSpPr>
        <p:spPr>
          <a:xfrm>
            <a:off x="6361138" y="5320595"/>
            <a:ext cx="3979465" cy="521212"/>
          </a:xfrm>
          <a:prstGeom prst="roundRect">
            <a:avLst/>
          </a:prstGeom>
          <a:gradFill>
            <a:gsLst>
              <a:gs pos="0">
                <a:schemeClr val="bg1"/>
              </a:gs>
              <a:gs pos="100000">
                <a:schemeClr val="dk1">
                  <a:shade val="90000"/>
                  <a:lumMod val="84000"/>
                </a:schemeClr>
              </a:gs>
            </a:gsLst>
          </a:gra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sz="1600" b="1" dirty="0" smtClean="0">
                <a:solidFill>
                  <a:schemeClr val="tx1"/>
                </a:solidFill>
                <a:latin typeface="Times New Roman" pitchFamily="18" charset="0"/>
                <a:cs typeface="Times New Roman" pitchFamily="18" charset="0"/>
              </a:rPr>
              <a:t>Fixação do Conteúdo</a:t>
            </a:r>
            <a:endParaRPr lang="pt-BR" sz="1600" b="1" dirty="0">
              <a:solidFill>
                <a:schemeClr val="tx1"/>
              </a:solidFill>
              <a:latin typeface="Times New Roman" pitchFamily="18" charset="0"/>
              <a:cs typeface="Times New Roman" pitchFamily="18" charset="0"/>
            </a:endParaRPr>
          </a:p>
        </p:txBody>
      </p:sp>
      <p:sp>
        <p:nvSpPr>
          <p:cNvPr id="23" name="Retângulo de cantos arredondados 22"/>
          <p:cNvSpPr/>
          <p:nvPr/>
        </p:nvSpPr>
        <p:spPr>
          <a:xfrm>
            <a:off x="6406855" y="3728689"/>
            <a:ext cx="3976576" cy="723014"/>
          </a:xfrm>
          <a:prstGeom prst="roundRect">
            <a:avLst/>
          </a:prstGeom>
          <a:gradFill>
            <a:gsLst>
              <a:gs pos="0">
                <a:schemeClr val="tx1">
                  <a:lumMod val="65000"/>
                </a:schemeClr>
              </a:gs>
              <a:gs pos="100000">
                <a:schemeClr val="dk1">
                  <a:shade val="90000"/>
                  <a:lumMod val="84000"/>
                </a:schemeClr>
              </a:gs>
            </a:gsLst>
          </a:gra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sz="1600" b="1" dirty="0" smtClean="0">
                <a:solidFill>
                  <a:schemeClr val="tx1"/>
                </a:solidFill>
                <a:latin typeface="Times New Roman" pitchFamily="18" charset="0"/>
                <a:cs typeface="Times New Roman" pitchFamily="18" charset="0"/>
              </a:rPr>
              <a:t>Convênio ICMS 149, 11/12/15                      Escala Industrial não Relevante</a:t>
            </a:r>
            <a:endParaRPr lang="pt-BR" sz="1600" b="1" dirty="0">
              <a:solidFill>
                <a:schemeClr val="tx1"/>
              </a:solidFill>
              <a:latin typeface="Times New Roman" pitchFamily="18" charset="0"/>
              <a:cs typeface="Times New Roman" pitchFamily="18" charset="0"/>
            </a:endParaRPr>
          </a:p>
        </p:txBody>
      </p:sp>
      <p:sp>
        <p:nvSpPr>
          <p:cNvPr id="24" name="Retângulo de cantos arredondados 23"/>
          <p:cNvSpPr/>
          <p:nvPr/>
        </p:nvSpPr>
        <p:spPr>
          <a:xfrm>
            <a:off x="1229411" y="2030886"/>
            <a:ext cx="3941901" cy="663097"/>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sz="1600" b="1" dirty="0" smtClean="0">
                <a:solidFill>
                  <a:schemeClr val="tx1"/>
                </a:solidFill>
                <a:latin typeface="Times New Roman" pitchFamily="18" charset="0"/>
                <a:cs typeface="Times New Roman" pitchFamily="18" charset="0"/>
              </a:rPr>
              <a:t>Decreto n° 46.930, 30/12/2015                                Alteração do RICMS/MG</a:t>
            </a:r>
            <a:endParaRPr lang="pt-BR" sz="1600" b="1" dirty="0">
              <a:solidFill>
                <a:schemeClr val="tx1"/>
              </a:solidFill>
              <a:latin typeface="Times New Roman" pitchFamily="18" charset="0"/>
              <a:cs typeface="Times New Roman" pitchFamily="18" charset="0"/>
            </a:endParaRPr>
          </a:p>
        </p:txBody>
      </p:sp>
      <p:sp>
        <p:nvSpPr>
          <p:cNvPr id="27" name="Retângulo de cantos arredondados 26"/>
          <p:cNvSpPr/>
          <p:nvPr/>
        </p:nvSpPr>
        <p:spPr>
          <a:xfrm>
            <a:off x="6331598" y="2030886"/>
            <a:ext cx="3976576" cy="723014"/>
          </a:xfrm>
          <a:prstGeom prst="roundRect">
            <a:avLst/>
          </a:prstGeom>
          <a:gradFill>
            <a:gsLst>
              <a:gs pos="0">
                <a:srgbClr val="0070C0"/>
              </a:gs>
              <a:gs pos="100000">
                <a:schemeClr val="dk1">
                  <a:shade val="90000"/>
                  <a:lumMod val="84000"/>
                </a:schemeClr>
              </a:gs>
            </a:gsLst>
          </a:gra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sz="1600" b="1" dirty="0" smtClean="0">
                <a:solidFill>
                  <a:schemeClr val="tx1"/>
                </a:solidFill>
                <a:latin typeface="Times New Roman" pitchFamily="18" charset="0"/>
                <a:cs typeface="Times New Roman" pitchFamily="18" charset="0"/>
              </a:rPr>
              <a:t>Convênio ICMS 92, 20/08/15 Uniformização do Regime de ST e                  ICMS Antecipado</a:t>
            </a:r>
            <a:endParaRPr lang="pt-BR" sz="1600" b="1" dirty="0">
              <a:solidFill>
                <a:schemeClr val="tx1"/>
              </a:solidFill>
              <a:latin typeface="Times New Roman" pitchFamily="18" charset="0"/>
              <a:cs typeface="Times New Roman" pitchFamily="18" charset="0"/>
            </a:endParaRPr>
          </a:p>
        </p:txBody>
      </p:sp>
      <p:sp>
        <p:nvSpPr>
          <p:cNvPr id="28" name="Retângulo de cantos arredondados 27"/>
          <p:cNvSpPr/>
          <p:nvPr/>
        </p:nvSpPr>
        <p:spPr>
          <a:xfrm>
            <a:off x="1229411" y="3720424"/>
            <a:ext cx="3976576" cy="723014"/>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sz="1600" b="1" dirty="0" smtClean="0">
                <a:solidFill>
                  <a:schemeClr val="tx1"/>
                </a:solidFill>
                <a:latin typeface="Times New Roman" pitchFamily="18" charset="0"/>
                <a:cs typeface="Times New Roman" pitchFamily="18" charset="0"/>
              </a:rPr>
              <a:t>Convênio ICMS 153, 11/12/2015  Benefícios Fiscais no cálculo do DIFAL</a:t>
            </a:r>
            <a:endParaRPr lang="pt-BR" sz="16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837082" y="578183"/>
            <a:ext cx="8159000" cy="419344"/>
          </a:xfrm>
          <a:prstGeom prst="roundRect">
            <a:avLst/>
          </a:prstGeom>
          <a:gradFill>
            <a:gsLst>
              <a:gs pos="0">
                <a:srgbClr val="C00000"/>
              </a:gs>
              <a:gs pos="100000">
                <a:schemeClr val="dk1">
                  <a:shade val="90000"/>
                  <a:lumMod val="84000"/>
                </a:schemeClr>
              </a:gs>
            </a:gsLst>
          </a:gra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latin typeface="Times New Roman" pitchFamily="18" charset="0"/>
                <a:cs typeface="Times New Roman" pitchFamily="18" charset="0"/>
              </a:rPr>
              <a:t>Decreto  n° 46.927/2015 –  Inventário dos Estoques – Apuração do ST-Estoques </a:t>
            </a:r>
            <a:endParaRPr lang="pt-BR" b="1" dirty="0">
              <a:solidFill>
                <a:schemeClr val="tx1"/>
              </a:solidFill>
              <a:latin typeface="Times New Roman" pitchFamily="18" charset="0"/>
              <a:cs typeface="Times New Roman" pitchFamily="18" charset="0"/>
            </a:endParaRPr>
          </a:p>
        </p:txBody>
      </p:sp>
      <p:sp>
        <p:nvSpPr>
          <p:cNvPr id="10" name="Retângulo 9"/>
          <p:cNvSpPr/>
          <p:nvPr/>
        </p:nvSpPr>
        <p:spPr>
          <a:xfrm>
            <a:off x="837082" y="1639248"/>
            <a:ext cx="10685943" cy="4216539"/>
          </a:xfrm>
          <a:prstGeom prst="rect">
            <a:avLst/>
          </a:prstGeom>
        </p:spPr>
        <p:txBody>
          <a:bodyPr wrap="square">
            <a:spAutoFit/>
          </a:bodyPr>
          <a:lstStyle/>
          <a:p>
            <a:pPr algn="just">
              <a:buFont typeface="Wingdings" pitchFamily="2" charset="2"/>
              <a:buChar char="ü"/>
            </a:pPr>
            <a:r>
              <a:rPr lang="pt-BR" dirty="0" smtClean="0">
                <a:solidFill>
                  <a:schemeClr val="bg1"/>
                </a:solidFill>
                <a:latin typeface="Times New Roman" pitchFamily="18" charset="0"/>
                <a:cs typeface="Times New Roman" pitchFamily="18" charset="0"/>
              </a:rPr>
              <a:t> Para as mercadorias sujeitas à Substituição Tributária, que tiveram suas alíquotas internas majoradas em razão do adicional de 2%, destinado ao Fundo de Combate a Pobreza (FCP), deverá inventariar o Estoque ao </a:t>
            </a:r>
            <a:r>
              <a:rPr lang="pt-BR" dirty="0">
                <a:solidFill>
                  <a:schemeClr val="bg1"/>
                </a:solidFill>
                <a:latin typeface="Times New Roman" panose="02020603050405020304" pitchFamily="18" charset="0"/>
                <a:cs typeface="Times New Roman" panose="02020603050405020304" pitchFamily="18" charset="0"/>
              </a:rPr>
              <a:t>final do dia anterior àquele em que passou a vigorar o aumento de carga tributária; </a:t>
            </a:r>
            <a:endParaRPr lang="pt-BR" dirty="0" smtClean="0">
              <a:solidFill>
                <a:schemeClr val="bg1"/>
              </a:solidFill>
              <a:latin typeface="Times New Roman" pitchFamily="18" charset="0"/>
              <a:cs typeface="Times New Roman" pitchFamily="18" charset="0"/>
            </a:endParaRPr>
          </a:p>
          <a:p>
            <a:pPr marL="285750" indent="-285750" algn="just">
              <a:buFont typeface="Wingdings" panose="05000000000000000000" pitchFamily="2" charset="2"/>
              <a:buChar char="ü"/>
            </a:pPr>
            <a:endParaRPr lang="pt-BR" dirty="0" smtClean="0">
              <a:solidFill>
                <a:schemeClr val="bg1"/>
              </a:solidFill>
              <a:latin typeface="Times New Roman" pitchFamily="18" charset="0"/>
              <a:cs typeface="Times New Roman" pitchFamily="18" charset="0"/>
            </a:endParaRPr>
          </a:p>
          <a:p>
            <a:pPr marL="285750" indent="-285750" algn="just">
              <a:buFont typeface="Wingdings" panose="05000000000000000000" pitchFamily="2" charset="2"/>
              <a:buChar char="ü"/>
            </a:pPr>
            <a:r>
              <a:rPr lang="pt-BR" dirty="0">
                <a:solidFill>
                  <a:schemeClr val="bg1"/>
                </a:solidFill>
                <a:latin typeface="Times New Roman" pitchFamily="18" charset="0"/>
                <a:cs typeface="Times New Roman" pitchFamily="18" charset="0"/>
              </a:rPr>
              <a:t>O imposto será apurado aplicando-se o percentual relativo ao aumento de carga tributária sobre o valor total das respectivas bases de cálculo utilizadas para o cálculo do ICMS devido por substituição tributária, e na impossibilidade de identificação da correspondência das mercadorias com os respectivos documentos fiscais, poderá ser considerada a base de cálculo da unidade da mercadoria da última entrada no estabelecimento ocorrida no dia anterior ao do aumento da carga tributária. </a:t>
            </a:r>
            <a:r>
              <a:rPr lang="pt-BR" dirty="0" smtClean="0">
                <a:solidFill>
                  <a:schemeClr val="bg1"/>
                </a:solidFill>
                <a:latin typeface="Times New Roman" panose="02020603050405020304" pitchFamily="18" charset="0"/>
                <a:cs typeface="Times New Roman" panose="02020603050405020304" pitchFamily="18" charset="0"/>
              </a:rPr>
              <a:t> </a:t>
            </a:r>
            <a:endParaRPr lang="pt-BR" dirty="0">
              <a:solidFill>
                <a:schemeClr val="bg1"/>
              </a:solidFill>
              <a:latin typeface="Times New Roman" panose="02020603050405020304" pitchFamily="18" charset="0"/>
              <a:cs typeface="Times New Roman" panose="02020603050405020304" pitchFamily="18" charset="0"/>
            </a:endParaRPr>
          </a:p>
          <a:p>
            <a:pPr algn="just">
              <a:buFont typeface="Wingdings" pitchFamily="2" charset="2"/>
              <a:buChar char="ü"/>
            </a:pPr>
            <a:endParaRPr lang="pt-BR" dirty="0" smtClean="0">
              <a:solidFill>
                <a:schemeClr val="bg1"/>
              </a:solidFill>
              <a:latin typeface="Times New Roman" pitchFamily="18" charset="0"/>
              <a:cs typeface="Times New Roman" pitchFamily="18" charset="0"/>
            </a:endParaRPr>
          </a:p>
          <a:p>
            <a:pPr algn="just">
              <a:buFont typeface="Wingdings" pitchFamily="2" charset="2"/>
              <a:buChar char="ü"/>
            </a:pPr>
            <a:r>
              <a:rPr lang="pt-BR" dirty="0" smtClean="0">
                <a:solidFill>
                  <a:schemeClr val="bg1"/>
                </a:solidFill>
                <a:latin typeface="Times New Roman" pitchFamily="18" charset="0"/>
                <a:cs typeface="Times New Roman" pitchFamily="18" charset="0"/>
              </a:rPr>
              <a:t> Neste caso, o valor apurado </a:t>
            </a:r>
            <a:r>
              <a:rPr lang="pt-BR" u="sng" dirty="0" smtClean="0">
                <a:solidFill>
                  <a:schemeClr val="bg1"/>
                </a:solidFill>
                <a:latin typeface="Times New Roman" pitchFamily="18" charset="0"/>
                <a:cs typeface="Times New Roman" pitchFamily="18" charset="0"/>
              </a:rPr>
              <a:t>não poderá ser deduzido de créditos acumulados em conta gráfica, </a:t>
            </a:r>
            <a:r>
              <a:rPr lang="pt-BR" dirty="0">
                <a:solidFill>
                  <a:schemeClr val="bg1"/>
                </a:solidFill>
                <a:latin typeface="Times New Roman" pitchFamily="18" charset="0"/>
                <a:cs typeface="Times New Roman" pitchFamily="18" charset="0"/>
              </a:rPr>
              <a:t>, é o que dispõe o parágrafo único do Art. 7</a:t>
            </a:r>
            <a:r>
              <a:rPr lang="pt-BR" dirty="0" smtClean="0">
                <a:solidFill>
                  <a:schemeClr val="bg1"/>
                </a:solidFill>
                <a:latin typeface="Times New Roman" pitchFamily="18" charset="0"/>
                <a:cs typeface="Times New Roman" pitchFamily="18" charset="0"/>
              </a:rPr>
              <a:t>° da Resolução 4.855/15 </a:t>
            </a:r>
            <a:endParaRPr lang="pt-BR" u="sng" dirty="0" smtClean="0">
              <a:solidFill>
                <a:schemeClr val="bg1"/>
              </a:solidFill>
              <a:latin typeface="Times New Roman" pitchFamily="18" charset="0"/>
              <a:cs typeface="Times New Roman" pitchFamily="18" charset="0"/>
            </a:endParaRPr>
          </a:p>
          <a:p>
            <a:pPr algn="just">
              <a:buFont typeface="Wingdings" pitchFamily="2" charset="2"/>
              <a:buChar char="ü"/>
            </a:pPr>
            <a:endParaRPr lang="pt-BR" u="sng" dirty="0">
              <a:solidFill>
                <a:schemeClr val="bg1"/>
              </a:solidFill>
              <a:latin typeface="Times New Roman" pitchFamily="18" charset="0"/>
              <a:cs typeface="Times New Roman" pitchFamily="18" charset="0"/>
            </a:endParaRPr>
          </a:p>
          <a:p>
            <a:pPr algn="just">
              <a:buFont typeface="Wingdings" pitchFamily="2" charset="2"/>
              <a:buChar char="ü"/>
            </a:pPr>
            <a:r>
              <a:rPr lang="pt-BR" dirty="0" smtClean="0">
                <a:solidFill>
                  <a:schemeClr val="bg1"/>
                </a:solidFill>
                <a:latin typeface="Times New Roman" pitchFamily="18" charset="0"/>
                <a:cs typeface="Times New Roman" pitchFamily="18" charset="0"/>
              </a:rPr>
              <a:t> Deverá ser recolhido de forma integral, junto com o pagamento do ICMS de março/2016</a:t>
            </a:r>
            <a:r>
              <a:rPr lang="pt-BR" u="sng" dirty="0" smtClean="0">
                <a:solidFill>
                  <a:schemeClr val="bg1"/>
                </a:solidFill>
                <a:latin typeface="Times New Roman" pitchFamily="18" charset="0"/>
                <a:cs typeface="Times New Roman" pitchFamily="18" charset="0"/>
              </a:rPr>
              <a:t> </a:t>
            </a:r>
          </a:p>
          <a:p>
            <a:pPr algn="just"/>
            <a:endParaRPr lang="pt-BR" sz="1600" b="1" dirty="0" smtClean="0">
              <a:solidFill>
                <a:schemeClr val="bg1"/>
              </a:solidFill>
              <a:latin typeface="Times New Roman" pitchFamily="18" charset="0"/>
              <a:cs typeface="Times New Roman" pitchFamily="18"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879612" y="588816"/>
            <a:ext cx="6483089" cy="420587"/>
          </a:xfrm>
          <a:prstGeom prst="roundRect">
            <a:avLst/>
          </a:prstGeom>
          <a:gradFill>
            <a:gsLst>
              <a:gs pos="0">
                <a:srgbClr val="00B050"/>
              </a:gs>
              <a:gs pos="100000">
                <a:schemeClr val="dk1">
                  <a:shade val="90000"/>
                  <a:lumMod val="84000"/>
                </a:schemeClr>
              </a:gs>
            </a:gsLst>
          </a:gra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latin typeface="Times New Roman" pitchFamily="18" charset="0"/>
                <a:cs typeface="Times New Roman" pitchFamily="18" charset="0"/>
              </a:rPr>
              <a:t>Decreto  n° 46.859/15 – Majoração Alíquota Interna</a:t>
            </a:r>
            <a:endParaRPr lang="pt-BR" b="1" dirty="0">
              <a:solidFill>
                <a:schemeClr val="tx1"/>
              </a:solidFill>
              <a:latin typeface="Times New Roman" pitchFamily="18" charset="0"/>
              <a:cs typeface="Times New Roman" pitchFamily="18" charset="0"/>
            </a:endParaRPr>
          </a:p>
        </p:txBody>
      </p:sp>
      <p:sp>
        <p:nvSpPr>
          <p:cNvPr id="10" name="Retângulo 9"/>
          <p:cNvSpPr/>
          <p:nvPr/>
        </p:nvSpPr>
        <p:spPr>
          <a:xfrm>
            <a:off x="719469" y="1679416"/>
            <a:ext cx="10739106" cy="3631763"/>
          </a:xfrm>
          <a:prstGeom prst="rect">
            <a:avLst/>
          </a:prstGeom>
        </p:spPr>
        <p:txBody>
          <a:bodyPr wrap="square">
            <a:spAutoFit/>
          </a:bodyPr>
          <a:lstStyle/>
          <a:p>
            <a:pPr algn="just"/>
            <a:r>
              <a:rPr lang="pt-BR" dirty="0" smtClean="0">
                <a:solidFill>
                  <a:schemeClr val="bg1"/>
                </a:solidFill>
                <a:latin typeface="Times New Roman" pitchFamily="18" charset="0"/>
                <a:cs typeface="Times New Roman" pitchFamily="18" charset="0"/>
              </a:rPr>
              <a:t>A partir de 1º de janeiro de 2016, os produtos compreendidos nas alíneas:  “b.3”, “b.5”, “b.6”, “b.7”, “b.9”, “b.10”, “b.12”, “b.16”, “b.17”, “b.18”, “b.19”, “b.20”, “b.21”, “b.22”, “b.23”, “b.24”, “b.27”, “b.29”, “b.30”, “b.31”, “b.32”, “b.33”, “b.34”, “b.35”, “b.36”, “b.37”, “b.38”, “b.39”, “b.40”, “b.41”, “b.42”, “b.43”, “b.44”, “b.46”, “b.47”, “b.51”, “b.52”, “b.53”, “b.54”, “b.55”, “b.56”, “b.57”, “b.58”, “b.59” e “d.2” do inciso I e o § 27, do art. 42 do Regulamento do ICMS, terão suas alíquotas internas de 12% majoradas.</a:t>
            </a:r>
          </a:p>
          <a:p>
            <a:pPr algn="just"/>
            <a:endParaRPr lang="pt-BR" dirty="0" smtClean="0">
              <a:solidFill>
                <a:schemeClr val="bg1"/>
              </a:solidFill>
              <a:latin typeface="Times New Roman" pitchFamily="18" charset="0"/>
              <a:cs typeface="Times New Roman" pitchFamily="18" charset="0"/>
            </a:endParaRPr>
          </a:p>
          <a:p>
            <a:pPr algn="just"/>
            <a:endParaRPr lang="pt-BR" dirty="0" smtClean="0">
              <a:solidFill>
                <a:schemeClr val="bg1"/>
              </a:solidFill>
              <a:latin typeface="Times New Roman" pitchFamily="18" charset="0"/>
              <a:cs typeface="Times New Roman" pitchFamily="18" charset="0"/>
            </a:endParaRPr>
          </a:p>
          <a:p>
            <a:pPr algn="just"/>
            <a:r>
              <a:rPr lang="pt-BR" dirty="0" smtClean="0">
                <a:solidFill>
                  <a:schemeClr val="bg1"/>
                </a:solidFill>
                <a:latin typeface="Times New Roman" pitchFamily="18" charset="0"/>
                <a:cs typeface="Times New Roman" pitchFamily="18" charset="0"/>
              </a:rPr>
              <a:t>Relação das mercadorias:</a:t>
            </a:r>
          </a:p>
          <a:p>
            <a:pPr algn="just"/>
            <a:endParaRPr lang="pt-BR" dirty="0" smtClean="0">
              <a:solidFill>
                <a:schemeClr val="bg1"/>
              </a:solidFill>
              <a:latin typeface="Times New Roman" pitchFamily="18" charset="0"/>
              <a:cs typeface="Times New Roman" pitchFamily="18" charset="0"/>
            </a:endParaRPr>
          </a:p>
          <a:p>
            <a:pPr algn="just"/>
            <a:endParaRPr lang="pt-BR" dirty="0" smtClean="0">
              <a:solidFill>
                <a:schemeClr val="bg1"/>
              </a:solidFill>
              <a:latin typeface="Times New Roman" pitchFamily="18" charset="0"/>
              <a:cs typeface="Times New Roman" pitchFamily="18" charset="0"/>
            </a:endParaRPr>
          </a:p>
          <a:p>
            <a:pPr algn="ctr"/>
            <a:r>
              <a:rPr lang="pt-BR" b="1" dirty="0" smtClean="0">
                <a:solidFill>
                  <a:schemeClr val="bg1"/>
                </a:solidFill>
                <a:latin typeface="Times New Roman" pitchFamily="18" charset="0"/>
                <a:cs typeface="Times New Roman" pitchFamily="18" charset="0"/>
              </a:rPr>
              <a:t>*** VIDE PLANILHA  EM ANEXO I</a:t>
            </a:r>
          </a:p>
          <a:p>
            <a:pPr algn="just">
              <a:buFont typeface="Wingdings" pitchFamily="2" charset="2"/>
              <a:buChar char="ü"/>
            </a:pPr>
            <a:endParaRPr lang="pt-BR" sz="1600" dirty="0" smtClean="0">
              <a:solidFill>
                <a:schemeClr val="bg1"/>
              </a:solidFill>
              <a:latin typeface="Times New Roman" pitchFamily="18" charset="0"/>
              <a:cs typeface="Times New Roman" pitchFamily="18" charset="0"/>
            </a:endParaRPr>
          </a:p>
          <a:p>
            <a:pPr algn="just">
              <a:buFont typeface="Wingdings" pitchFamily="2" charset="2"/>
              <a:buChar char="ü"/>
            </a:pPr>
            <a:endParaRPr lang="pt-BR" sz="1600" dirty="0" smtClean="0">
              <a:solidFill>
                <a:schemeClr val="bg1"/>
              </a:solidFill>
              <a:latin typeface="Times New Roman" pitchFamily="18" charset="0"/>
              <a:cs typeface="Times New Roman" pitchFamily="18"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879611" y="588816"/>
            <a:ext cx="8094268" cy="384961"/>
          </a:xfrm>
          <a:prstGeom prst="roundRect">
            <a:avLst/>
          </a:prstGeom>
          <a:gradFill>
            <a:gsLst>
              <a:gs pos="0">
                <a:srgbClr val="00B050"/>
              </a:gs>
              <a:gs pos="100000">
                <a:schemeClr val="dk1">
                  <a:shade val="90000"/>
                  <a:lumMod val="84000"/>
                </a:schemeClr>
              </a:gs>
            </a:gsLst>
          </a:gra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latin typeface="Times New Roman" pitchFamily="18" charset="0"/>
                <a:cs typeface="Times New Roman" pitchFamily="18" charset="0"/>
              </a:rPr>
              <a:t>Decreto  n° 46.859/15 –  Apuração do ST Estoque sobre as alíquotas majoradas</a:t>
            </a:r>
            <a:endParaRPr lang="pt-BR" b="1" dirty="0">
              <a:solidFill>
                <a:schemeClr val="tx1"/>
              </a:solidFill>
              <a:latin typeface="Times New Roman" pitchFamily="18" charset="0"/>
              <a:cs typeface="Times New Roman" pitchFamily="18" charset="0"/>
            </a:endParaRPr>
          </a:p>
        </p:txBody>
      </p:sp>
      <p:sp>
        <p:nvSpPr>
          <p:cNvPr id="10" name="Retângulo 9"/>
          <p:cNvSpPr/>
          <p:nvPr/>
        </p:nvSpPr>
        <p:spPr>
          <a:xfrm>
            <a:off x="708837" y="1254113"/>
            <a:ext cx="10749738" cy="1477328"/>
          </a:xfrm>
          <a:prstGeom prst="rect">
            <a:avLst/>
          </a:prstGeom>
        </p:spPr>
        <p:txBody>
          <a:bodyPr wrap="square">
            <a:spAutoFit/>
          </a:bodyPr>
          <a:lstStyle/>
          <a:p>
            <a:pPr algn="just">
              <a:buFont typeface="Wingdings" pitchFamily="2" charset="2"/>
              <a:buChar char="ü"/>
            </a:pPr>
            <a:r>
              <a:rPr lang="pt-BR" dirty="0" smtClean="0">
                <a:solidFill>
                  <a:schemeClr val="bg1"/>
                </a:solidFill>
                <a:latin typeface="Times New Roman" pitchFamily="18" charset="0"/>
                <a:cs typeface="Times New Roman" pitchFamily="18" charset="0"/>
              </a:rPr>
              <a:t>   Para as mercadorias sujeitas à Substituição Tributária, que tiveram suas alíquotas internas majoradas, em razão do Decreto n° 46.859/15, é necessário inventariar os Estoques em 31/12/2015, e proceder com o recolhimento da diferença do ST, nos moldes da Resolução n° 4.855, 29/12/2015.</a:t>
            </a:r>
          </a:p>
          <a:p>
            <a:pPr algn="just"/>
            <a:endParaRPr lang="pt-BR" b="1" u="sng" dirty="0">
              <a:solidFill>
                <a:schemeClr val="bg1"/>
              </a:solidFill>
              <a:latin typeface="Times New Roman" pitchFamily="18" charset="0"/>
              <a:cs typeface="Times New Roman" pitchFamily="18" charset="0"/>
            </a:endParaRPr>
          </a:p>
          <a:p>
            <a:pPr algn="just"/>
            <a:r>
              <a:rPr lang="pt-BR" b="1" dirty="0" smtClean="0">
                <a:solidFill>
                  <a:schemeClr val="bg1"/>
                </a:solidFill>
                <a:latin typeface="Times New Roman" pitchFamily="18" charset="0"/>
                <a:cs typeface="Times New Roman" pitchFamily="18" charset="0"/>
              </a:rPr>
              <a:t>Demonstração da apuração do ST Estoques:</a:t>
            </a:r>
          </a:p>
        </p:txBody>
      </p:sp>
      <p:pic>
        <p:nvPicPr>
          <p:cNvPr id="46082" name="Picture 2"/>
          <p:cNvPicPr>
            <a:picLocks noChangeAspect="1" noChangeArrowheads="1"/>
          </p:cNvPicPr>
          <p:nvPr/>
        </p:nvPicPr>
        <p:blipFill>
          <a:blip r:embed="rId3"/>
          <a:srcRect/>
          <a:stretch>
            <a:fillRect/>
          </a:stretch>
        </p:blipFill>
        <p:spPr bwMode="auto">
          <a:xfrm>
            <a:off x="708837" y="2950106"/>
            <a:ext cx="9989952" cy="3374494"/>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879611" y="588816"/>
            <a:ext cx="8094268" cy="384961"/>
          </a:xfrm>
          <a:prstGeom prst="roundRect">
            <a:avLst/>
          </a:prstGeom>
          <a:gradFill>
            <a:gsLst>
              <a:gs pos="0">
                <a:srgbClr val="00B050"/>
              </a:gs>
              <a:gs pos="100000">
                <a:schemeClr val="dk1">
                  <a:shade val="90000"/>
                  <a:lumMod val="84000"/>
                </a:schemeClr>
              </a:gs>
            </a:gsLst>
          </a:gra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latin typeface="Times New Roman" pitchFamily="18" charset="0"/>
                <a:cs typeface="Times New Roman" pitchFamily="18" charset="0"/>
              </a:rPr>
              <a:t>Decreto  n° 46.859/15 –  Apuração do ST Estoque sobre as alíquotas majoradas</a:t>
            </a:r>
            <a:endParaRPr lang="pt-BR" b="1" dirty="0">
              <a:solidFill>
                <a:schemeClr val="tx1"/>
              </a:solidFill>
              <a:latin typeface="Times New Roman" pitchFamily="18" charset="0"/>
              <a:cs typeface="Times New Roman" pitchFamily="18" charset="0"/>
            </a:endParaRPr>
          </a:p>
        </p:txBody>
      </p:sp>
      <p:sp>
        <p:nvSpPr>
          <p:cNvPr id="10" name="Retângulo 9"/>
          <p:cNvSpPr/>
          <p:nvPr/>
        </p:nvSpPr>
        <p:spPr>
          <a:xfrm>
            <a:off x="750888" y="1573427"/>
            <a:ext cx="10749738" cy="2862322"/>
          </a:xfrm>
          <a:prstGeom prst="rect">
            <a:avLst/>
          </a:prstGeom>
        </p:spPr>
        <p:txBody>
          <a:bodyPr wrap="square">
            <a:spAutoFit/>
          </a:bodyPr>
          <a:lstStyle/>
          <a:p>
            <a:pPr algn="just">
              <a:buFont typeface="Wingdings" pitchFamily="2" charset="2"/>
              <a:buChar char="ü"/>
            </a:pPr>
            <a:r>
              <a:rPr lang="pt-BR" dirty="0" smtClean="0">
                <a:solidFill>
                  <a:schemeClr val="bg1"/>
                </a:solidFill>
                <a:latin typeface="Times New Roman" pitchFamily="18" charset="0"/>
                <a:cs typeface="Times New Roman" pitchFamily="18" charset="0"/>
              </a:rPr>
              <a:t>   Neste caso, o valor apurado </a:t>
            </a:r>
            <a:r>
              <a:rPr lang="pt-BR" u="sng" dirty="0" smtClean="0">
                <a:solidFill>
                  <a:schemeClr val="bg1"/>
                </a:solidFill>
                <a:latin typeface="Times New Roman" pitchFamily="18" charset="0"/>
                <a:cs typeface="Times New Roman" pitchFamily="18" charset="0"/>
              </a:rPr>
              <a:t>não poderá ser deduzido de créditos acumulados em conta gráfica</a:t>
            </a:r>
            <a:r>
              <a:rPr lang="pt-BR" dirty="0" smtClean="0">
                <a:solidFill>
                  <a:schemeClr val="bg1"/>
                </a:solidFill>
                <a:latin typeface="Times New Roman" pitchFamily="18" charset="0"/>
                <a:cs typeface="Times New Roman" pitchFamily="18" charset="0"/>
              </a:rPr>
              <a:t>, é o que dispõe o parágrafo único do Art. 7°, desta Resolução.</a:t>
            </a:r>
          </a:p>
          <a:p>
            <a:pPr marL="285750" indent="-285750" algn="just">
              <a:buFont typeface="Wingdings" panose="05000000000000000000" pitchFamily="2" charset="2"/>
              <a:buChar char="ü"/>
            </a:pPr>
            <a:endParaRPr lang="pt-BR" b="1" u="sng" dirty="0">
              <a:solidFill>
                <a:schemeClr val="bg1"/>
              </a:solidFill>
              <a:latin typeface="Times New Roman" panose="02020603050405020304" pitchFamily="18" charset="0"/>
              <a:cs typeface="Times New Roman" pitchFamily="18" charset="0"/>
            </a:endParaRPr>
          </a:p>
          <a:p>
            <a:pPr marL="285750" indent="-285750" algn="just">
              <a:buFont typeface="Wingdings" panose="05000000000000000000" pitchFamily="2" charset="2"/>
              <a:buChar char="ü"/>
            </a:pPr>
            <a:r>
              <a:rPr lang="pt-BR" dirty="0">
                <a:solidFill>
                  <a:schemeClr val="bg1"/>
                </a:solidFill>
                <a:latin typeface="Times New Roman" panose="02020603050405020304" pitchFamily="18" charset="0"/>
                <a:cs typeface="Times New Roman" panose="02020603050405020304" pitchFamily="18" charset="0"/>
              </a:rPr>
              <a:t>A </a:t>
            </a:r>
            <a:r>
              <a:rPr lang="pt-BR" b="1" dirty="0">
                <a:solidFill>
                  <a:srgbClr val="FF0000"/>
                </a:solidFill>
                <a:latin typeface="Times New Roman" panose="02020603050405020304" pitchFamily="18" charset="0"/>
                <a:cs typeface="Times New Roman" panose="02020603050405020304" pitchFamily="18" charset="0"/>
              </a:rPr>
              <a:t>microempresa ou a empresa de pequeno porte</a:t>
            </a:r>
            <a:r>
              <a:rPr lang="pt-BR" dirty="0">
                <a:solidFill>
                  <a:schemeClr val="bg1"/>
                </a:solidFill>
                <a:latin typeface="Times New Roman" panose="02020603050405020304" pitchFamily="18" charset="0"/>
                <a:cs typeface="Times New Roman" panose="02020603050405020304" pitchFamily="18" charset="0"/>
              </a:rPr>
              <a:t>, independentemente da modalidade de base de cálculo estabelecida pela legislação para a mercadoria, apurará o imposto devido a título de substituição tributária </a:t>
            </a:r>
            <a:r>
              <a:rPr lang="pt-BR" b="1" dirty="0">
                <a:solidFill>
                  <a:schemeClr val="bg1"/>
                </a:solidFill>
                <a:latin typeface="Times New Roman" panose="02020603050405020304" pitchFamily="18" charset="0"/>
                <a:cs typeface="Times New Roman" panose="02020603050405020304" pitchFamily="18" charset="0"/>
              </a:rPr>
              <a:t>aplicando a alíquota estabelecida para a mercadoria em operação interna sobre o valor resultante da multiplicação da quantidade da mercadoria em estoque pelo preço de aquisição mais recente e pelo percentual de MVA estabelecido para a mercadoria </a:t>
            </a:r>
            <a:r>
              <a:rPr lang="pt-BR" dirty="0" smtClean="0">
                <a:solidFill>
                  <a:schemeClr val="bg1"/>
                </a:solidFill>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ü"/>
            </a:pPr>
            <a:endParaRPr lang="pt-BR" b="1" u="sng" dirty="0">
              <a:solidFill>
                <a:schemeClr val="bg1"/>
              </a:solidFill>
              <a:latin typeface="Times New Roman" panose="02020603050405020304" pitchFamily="18" charset="0"/>
              <a:cs typeface="Times New Roman" panose="02020603050405020304" pitchFamily="18" charset="0"/>
            </a:endParaRPr>
          </a:p>
          <a:p>
            <a:pPr algn="just"/>
            <a:r>
              <a:rPr lang="pt-BR" b="1" u="sng" dirty="0" smtClean="0">
                <a:solidFill>
                  <a:schemeClr val="bg1"/>
                </a:solidFill>
                <a:latin typeface="Times New Roman" panose="02020603050405020304" pitchFamily="18" charset="0"/>
                <a:cs typeface="Times New Roman" panose="02020603050405020304" pitchFamily="18" charset="0"/>
              </a:rPr>
              <a:t> </a:t>
            </a:r>
            <a:endParaRPr lang="pt-BR" b="1" u="sng"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9667848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879612" y="588816"/>
            <a:ext cx="7530741" cy="432462"/>
          </a:xfrm>
          <a:prstGeom prst="roundRect">
            <a:avLst/>
          </a:prstGeom>
          <a:gradFill>
            <a:gsLst>
              <a:gs pos="0">
                <a:srgbClr val="0070C0"/>
              </a:gs>
              <a:gs pos="100000">
                <a:schemeClr val="dk1">
                  <a:shade val="90000"/>
                  <a:lumMod val="84000"/>
                </a:schemeClr>
              </a:gs>
            </a:gsLst>
          </a:gra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latin typeface="Times New Roman" pitchFamily="18" charset="0"/>
                <a:cs typeface="Times New Roman" pitchFamily="18" charset="0"/>
              </a:rPr>
              <a:t>Resolução 4.855, de 29/12/2015 –  Tratamento do </a:t>
            </a:r>
            <a:r>
              <a:rPr lang="pt-BR" b="1" dirty="0" err="1" smtClean="0">
                <a:latin typeface="Times New Roman" pitchFamily="18" charset="0"/>
                <a:cs typeface="Times New Roman" pitchFamily="18" charset="0"/>
              </a:rPr>
              <a:t>ST-Estoque</a:t>
            </a:r>
            <a:endParaRPr lang="pt-BR" b="1" dirty="0">
              <a:solidFill>
                <a:schemeClr val="tx1"/>
              </a:solidFill>
              <a:latin typeface="Times New Roman" pitchFamily="18" charset="0"/>
              <a:cs typeface="Times New Roman" pitchFamily="18" charset="0"/>
            </a:endParaRPr>
          </a:p>
        </p:txBody>
      </p:sp>
      <p:sp>
        <p:nvSpPr>
          <p:cNvPr id="10" name="Retângulo 9"/>
          <p:cNvSpPr/>
          <p:nvPr/>
        </p:nvSpPr>
        <p:spPr>
          <a:xfrm>
            <a:off x="730101" y="1256467"/>
            <a:ext cx="10728474" cy="4524315"/>
          </a:xfrm>
          <a:prstGeom prst="rect">
            <a:avLst/>
          </a:prstGeom>
        </p:spPr>
        <p:txBody>
          <a:bodyPr wrap="square">
            <a:spAutoFit/>
          </a:bodyPr>
          <a:lstStyle/>
          <a:p>
            <a:pPr algn="just"/>
            <a:r>
              <a:rPr lang="pt-BR" dirty="0" smtClean="0">
                <a:solidFill>
                  <a:schemeClr val="bg1"/>
                </a:solidFill>
                <a:latin typeface="Times New Roman" pitchFamily="18" charset="0"/>
                <a:cs typeface="Times New Roman" pitchFamily="18" charset="0"/>
              </a:rPr>
              <a:t>Esta Resolução disciplina a apuração do estoque de mercadorias e do respectivo imposto, em decorrência da </a:t>
            </a:r>
            <a:r>
              <a:rPr lang="pt-BR" dirty="0" smtClean="0">
                <a:solidFill>
                  <a:srgbClr val="FF0000"/>
                </a:solidFill>
                <a:latin typeface="Times New Roman" pitchFamily="18" charset="0"/>
                <a:cs typeface="Times New Roman" pitchFamily="18" charset="0"/>
              </a:rPr>
              <a:t>inclusão ou da exclusão das mesmas no regime de substituição tributária</a:t>
            </a:r>
            <a:r>
              <a:rPr lang="pt-BR" dirty="0" smtClean="0">
                <a:solidFill>
                  <a:schemeClr val="bg1"/>
                </a:solidFill>
                <a:latin typeface="Times New Roman" pitchFamily="18" charset="0"/>
                <a:cs typeface="Times New Roman" pitchFamily="18" charset="0"/>
              </a:rPr>
              <a:t>, para os fins de pagamento ou de restituição.</a:t>
            </a:r>
          </a:p>
          <a:p>
            <a:pPr algn="just"/>
            <a:endParaRPr lang="pt-BR" dirty="0" smtClean="0">
              <a:solidFill>
                <a:schemeClr val="bg1"/>
              </a:solidFill>
              <a:latin typeface="Times New Roman" pitchFamily="18" charset="0"/>
              <a:cs typeface="Times New Roman" pitchFamily="18" charset="0"/>
            </a:endParaRPr>
          </a:p>
          <a:p>
            <a:pPr algn="just"/>
            <a:r>
              <a:rPr lang="pt-BR" dirty="0" smtClean="0">
                <a:solidFill>
                  <a:schemeClr val="bg1"/>
                </a:solidFill>
                <a:latin typeface="Times New Roman" pitchFamily="18" charset="0"/>
                <a:cs typeface="Times New Roman" pitchFamily="18" charset="0"/>
              </a:rPr>
              <a:t>Aplica-se, também, nas hipóteses de:</a:t>
            </a:r>
          </a:p>
          <a:p>
            <a:pPr algn="just"/>
            <a:endParaRPr lang="pt-BR" dirty="0" smtClean="0">
              <a:solidFill>
                <a:schemeClr val="bg1"/>
              </a:solidFill>
              <a:latin typeface="Times New Roman" pitchFamily="18" charset="0"/>
              <a:cs typeface="Times New Roman" pitchFamily="18" charset="0"/>
            </a:endParaRPr>
          </a:p>
          <a:p>
            <a:pPr marL="342900" indent="-342900" algn="just">
              <a:buAutoNum type="alphaLcParenR"/>
            </a:pPr>
            <a:r>
              <a:rPr lang="pt-BR" dirty="0" smtClean="0">
                <a:solidFill>
                  <a:srgbClr val="FF0000"/>
                </a:solidFill>
                <a:latin typeface="Times New Roman" pitchFamily="18" charset="0"/>
                <a:cs typeface="Times New Roman" pitchFamily="18" charset="0"/>
              </a:rPr>
              <a:t>aumento ou redução da carga tributária </a:t>
            </a:r>
            <a:r>
              <a:rPr lang="pt-BR" dirty="0" smtClean="0">
                <a:solidFill>
                  <a:schemeClr val="bg1"/>
                </a:solidFill>
                <a:latin typeface="Times New Roman" pitchFamily="18" charset="0"/>
                <a:cs typeface="Times New Roman" pitchFamily="18" charset="0"/>
              </a:rPr>
              <a:t>após a retenção, apuração ou pagamento do imposto devido a título de substituição tributária;</a:t>
            </a:r>
          </a:p>
          <a:p>
            <a:pPr marL="342900" indent="-342900" algn="just">
              <a:buAutoNum type="alphaLcParenR"/>
            </a:pPr>
            <a:endParaRPr lang="pt-BR" dirty="0" smtClean="0">
              <a:solidFill>
                <a:schemeClr val="bg1"/>
              </a:solidFill>
              <a:latin typeface="Times New Roman" pitchFamily="18" charset="0"/>
              <a:cs typeface="Times New Roman" pitchFamily="18" charset="0"/>
            </a:endParaRPr>
          </a:p>
          <a:p>
            <a:pPr marL="342900" indent="-342900" algn="just">
              <a:buAutoNum type="alphaLcParenR" startAt="2"/>
            </a:pPr>
            <a:r>
              <a:rPr lang="pt-BR" dirty="0" smtClean="0">
                <a:solidFill>
                  <a:srgbClr val="FF0000"/>
                </a:solidFill>
                <a:latin typeface="Times New Roman" pitchFamily="18" charset="0"/>
                <a:cs typeface="Times New Roman" pitchFamily="18" charset="0"/>
              </a:rPr>
              <a:t>concessão ou de cassação, revogação, não renovação ou qualquer outra circunstância que interrompa a vigência de regime especial de tributação de atribuição da responsabilidade, na condição de substituto tributário</a:t>
            </a:r>
            <a:r>
              <a:rPr lang="pt-BR" dirty="0" smtClean="0">
                <a:solidFill>
                  <a:schemeClr val="bg1"/>
                </a:solidFill>
                <a:latin typeface="Times New Roman" pitchFamily="18" charset="0"/>
                <a:cs typeface="Times New Roman" pitchFamily="18" charset="0"/>
              </a:rPr>
              <a:t>, pela retenção e recolhimento do ICMS devido pelas saídas subsequentes.</a:t>
            </a:r>
          </a:p>
          <a:p>
            <a:pPr marL="342900" indent="-342900" algn="just"/>
            <a:endParaRPr lang="pt-BR" dirty="0" smtClean="0">
              <a:solidFill>
                <a:schemeClr val="bg1"/>
              </a:solidFill>
              <a:latin typeface="Times New Roman" pitchFamily="18" charset="0"/>
              <a:cs typeface="Times New Roman" pitchFamily="18" charset="0"/>
            </a:endParaRPr>
          </a:p>
          <a:p>
            <a:pPr marL="342900" indent="-342900" algn="just"/>
            <a:r>
              <a:rPr lang="pt-BR" b="1" u="sng" dirty="0" smtClean="0">
                <a:solidFill>
                  <a:schemeClr val="bg1"/>
                </a:solidFill>
                <a:latin typeface="Times New Roman" pitchFamily="18" charset="0"/>
                <a:cs typeface="Times New Roman" pitchFamily="18" charset="0"/>
              </a:rPr>
              <a:t>Vedação:</a:t>
            </a:r>
            <a:r>
              <a:rPr lang="pt-BR" b="1" dirty="0" smtClean="0">
                <a:solidFill>
                  <a:schemeClr val="bg1"/>
                </a:solidFill>
                <a:latin typeface="Times New Roman" pitchFamily="18" charset="0"/>
                <a:cs typeface="Times New Roman" pitchFamily="18" charset="0"/>
              </a:rPr>
              <a:t> </a:t>
            </a:r>
            <a:r>
              <a:rPr lang="pt-BR" dirty="0" smtClean="0">
                <a:solidFill>
                  <a:schemeClr val="bg1"/>
                </a:solidFill>
                <a:latin typeface="Times New Roman" pitchFamily="18" charset="0"/>
                <a:cs typeface="Times New Roman" pitchFamily="18" charset="0"/>
              </a:rPr>
              <a:t>O disposto nesta Resolução não se aplica ao estabelecimento industrial fabricante responsável, na condição de sujeito passivo por substituição, pela retenção e pelo recolhimento do ICMS devido nas operações subsequentes com a mercadoria.</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805184" y="556918"/>
            <a:ext cx="7530741" cy="416859"/>
          </a:xfrm>
          <a:prstGeom prst="roundRect">
            <a:avLst/>
          </a:prstGeom>
          <a:gradFill>
            <a:gsLst>
              <a:gs pos="0">
                <a:srgbClr val="0070C0"/>
              </a:gs>
              <a:gs pos="100000">
                <a:schemeClr val="dk1">
                  <a:shade val="90000"/>
                  <a:lumMod val="84000"/>
                </a:schemeClr>
              </a:gs>
            </a:gsLst>
          </a:gra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latin typeface="Times New Roman" pitchFamily="18" charset="0"/>
                <a:cs typeface="Times New Roman" pitchFamily="18" charset="0"/>
              </a:rPr>
              <a:t>Resolução 4.855, de 29/12/2015 –  Recolhimento do ICMS/</a:t>
            </a:r>
            <a:r>
              <a:rPr lang="pt-BR" b="1" dirty="0" err="1" smtClean="0">
                <a:latin typeface="Times New Roman" pitchFamily="18" charset="0"/>
                <a:cs typeface="Times New Roman" pitchFamily="18" charset="0"/>
              </a:rPr>
              <a:t>ST-Estoque</a:t>
            </a:r>
            <a:endParaRPr lang="pt-BR" b="1" dirty="0">
              <a:solidFill>
                <a:schemeClr val="tx1"/>
              </a:solidFill>
              <a:latin typeface="Times New Roman" pitchFamily="18" charset="0"/>
              <a:cs typeface="Times New Roman" pitchFamily="18" charset="0"/>
            </a:endParaRPr>
          </a:p>
        </p:txBody>
      </p:sp>
      <p:sp>
        <p:nvSpPr>
          <p:cNvPr id="10" name="Retângulo 9"/>
          <p:cNvSpPr/>
          <p:nvPr/>
        </p:nvSpPr>
        <p:spPr>
          <a:xfrm>
            <a:off x="805184" y="1255856"/>
            <a:ext cx="10796266" cy="4247317"/>
          </a:xfrm>
          <a:prstGeom prst="rect">
            <a:avLst/>
          </a:prstGeom>
        </p:spPr>
        <p:txBody>
          <a:bodyPr wrap="square">
            <a:spAutoFit/>
          </a:bodyPr>
          <a:lstStyle/>
          <a:p>
            <a:pPr algn="just"/>
            <a:r>
              <a:rPr lang="pt-BR" dirty="0" smtClean="0">
                <a:solidFill>
                  <a:schemeClr val="bg1"/>
                </a:solidFill>
                <a:latin typeface="Times New Roman" pitchFamily="18" charset="0"/>
                <a:cs typeface="Times New Roman" pitchFamily="18" charset="0"/>
              </a:rPr>
              <a:t>O </a:t>
            </a:r>
            <a:r>
              <a:rPr lang="pt-BR" dirty="0" err="1" smtClean="0">
                <a:solidFill>
                  <a:schemeClr val="bg1"/>
                </a:solidFill>
                <a:latin typeface="Times New Roman" pitchFamily="18" charset="0"/>
                <a:cs typeface="Times New Roman" pitchFamily="18" charset="0"/>
              </a:rPr>
              <a:t>ST-Estoques</a:t>
            </a:r>
            <a:r>
              <a:rPr lang="pt-BR" dirty="0" smtClean="0">
                <a:solidFill>
                  <a:schemeClr val="bg1"/>
                </a:solidFill>
                <a:latin typeface="Times New Roman" pitchFamily="18" charset="0"/>
                <a:cs typeface="Times New Roman" pitchFamily="18" charset="0"/>
              </a:rPr>
              <a:t> devido deverá ser recolhido, até a data estabelecida para o pagamento do imposto devido pelas operações próprias promovidas </a:t>
            </a:r>
            <a:r>
              <a:rPr lang="pt-BR" u="sng" dirty="0" smtClean="0">
                <a:solidFill>
                  <a:srgbClr val="FF0000"/>
                </a:solidFill>
                <a:latin typeface="Times New Roman" pitchFamily="18" charset="0"/>
                <a:cs typeface="Times New Roman" pitchFamily="18" charset="0"/>
              </a:rPr>
              <a:t>no segundo mês subsequente ao</a:t>
            </a:r>
            <a:r>
              <a:rPr lang="pt-BR" dirty="0" smtClean="0">
                <a:solidFill>
                  <a:schemeClr val="bg1"/>
                </a:solidFill>
                <a:latin typeface="Times New Roman" pitchFamily="18" charset="0"/>
                <a:cs typeface="Times New Roman" pitchFamily="18" charset="0"/>
              </a:rPr>
              <a:t>:</a:t>
            </a:r>
          </a:p>
          <a:p>
            <a:pPr algn="just"/>
            <a:endParaRPr lang="pt-BR" dirty="0" smtClean="0">
              <a:solidFill>
                <a:schemeClr val="bg1"/>
              </a:solidFill>
              <a:latin typeface="Times New Roman" pitchFamily="18" charset="0"/>
              <a:cs typeface="Times New Roman" pitchFamily="18" charset="0"/>
            </a:endParaRPr>
          </a:p>
          <a:p>
            <a:pPr marL="342900" indent="-342900" algn="just">
              <a:buAutoNum type="alphaLcParenR"/>
            </a:pPr>
            <a:r>
              <a:rPr lang="pt-BR" dirty="0" smtClean="0">
                <a:solidFill>
                  <a:schemeClr val="bg1"/>
                </a:solidFill>
                <a:latin typeface="Times New Roman" pitchFamily="18" charset="0"/>
                <a:cs typeface="Times New Roman" pitchFamily="18" charset="0"/>
              </a:rPr>
              <a:t>de início da vigência do novo regime de tributação</a:t>
            </a:r>
          </a:p>
          <a:p>
            <a:pPr marL="342900" indent="-342900" algn="just">
              <a:buAutoNum type="alphaLcParenR"/>
            </a:pPr>
            <a:r>
              <a:rPr lang="pt-BR" dirty="0" smtClean="0">
                <a:solidFill>
                  <a:schemeClr val="bg1"/>
                </a:solidFill>
                <a:latin typeface="Times New Roman" pitchFamily="18" charset="0"/>
                <a:cs typeface="Times New Roman" pitchFamily="18" charset="0"/>
              </a:rPr>
              <a:t>do aumento de carga tributária; ou</a:t>
            </a:r>
          </a:p>
          <a:p>
            <a:pPr algn="just"/>
            <a:r>
              <a:rPr lang="pt-BR" dirty="0" smtClean="0">
                <a:solidFill>
                  <a:schemeClr val="bg1"/>
                </a:solidFill>
                <a:latin typeface="Times New Roman" pitchFamily="18" charset="0"/>
                <a:cs typeface="Times New Roman" pitchFamily="18" charset="0"/>
              </a:rPr>
              <a:t>c)   do dia posterior ao término da vigência do regime especial de tributação de atribuição da responsabilidade, na condição de substituto tributário, pela retenção e recolhimento do ICMS devido pelas saídas subsequentes.</a:t>
            </a:r>
          </a:p>
          <a:p>
            <a:pPr algn="just"/>
            <a:endParaRPr lang="pt-BR" dirty="0" smtClean="0">
              <a:solidFill>
                <a:schemeClr val="bg1"/>
              </a:solidFill>
              <a:latin typeface="Times New Roman" pitchFamily="18" charset="0"/>
              <a:cs typeface="Times New Roman" pitchFamily="18" charset="0"/>
            </a:endParaRPr>
          </a:p>
          <a:p>
            <a:pPr algn="just"/>
            <a:r>
              <a:rPr lang="pt-BR" dirty="0" smtClean="0">
                <a:solidFill>
                  <a:schemeClr val="bg1"/>
                </a:solidFill>
                <a:latin typeface="Times New Roman" pitchFamily="18" charset="0"/>
                <a:cs typeface="Times New Roman" pitchFamily="18" charset="0"/>
              </a:rPr>
              <a:t>*** Nas situações “a” e “b”, tendo o evento vigência a partir de 01/01/2016, o pagamento será em </a:t>
            </a:r>
            <a:r>
              <a:rPr lang="pt-BR" dirty="0">
                <a:solidFill>
                  <a:schemeClr val="bg1"/>
                </a:solidFill>
                <a:latin typeface="Times New Roman" pitchFamily="18" charset="0"/>
                <a:cs typeface="Times New Roman" pitchFamily="18" charset="0"/>
              </a:rPr>
              <a:t>abril de 2016, junto com o pagamento do ICMS incidente sobre as operações promovidas em </a:t>
            </a:r>
            <a:r>
              <a:rPr lang="pt-BR" dirty="0" smtClean="0">
                <a:solidFill>
                  <a:schemeClr val="bg1"/>
                </a:solidFill>
                <a:latin typeface="Times New Roman" pitchFamily="18" charset="0"/>
                <a:cs typeface="Times New Roman" pitchFamily="18" charset="0"/>
              </a:rPr>
              <a:t>março de 2016.</a:t>
            </a:r>
          </a:p>
          <a:p>
            <a:pPr algn="just"/>
            <a:endParaRPr lang="pt-BR" dirty="0" smtClean="0">
              <a:solidFill>
                <a:schemeClr val="bg1"/>
              </a:solidFill>
              <a:latin typeface="Times New Roman" pitchFamily="18" charset="0"/>
              <a:cs typeface="Times New Roman" pitchFamily="18" charset="0"/>
            </a:endParaRPr>
          </a:p>
          <a:p>
            <a:r>
              <a:rPr lang="pt-BR" dirty="0" smtClean="0">
                <a:solidFill>
                  <a:schemeClr val="bg1"/>
                </a:solidFill>
                <a:latin typeface="Times New Roman" pitchFamily="18" charset="0"/>
                <a:cs typeface="Times New Roman" pitchFamily="18" charset="0"/>
              </a:rPr>
              <a:t>O imposto devido nos termos desta Resolução poderá ser recolhido de forma parcelada em até: </a:t>
            </a:r>
          </a:p>
          <a:p>
            <a:r>
              <a:rPr lang="pt-BR" dirty="0" smtClean="0">
                <a:solidFill>
                  <a:schemeClr val="bg1"/>
                </a:solidFill>
                <a:latin typeface="Times New Roman" pitchFamily="18" charset="0"/>
                <a:cs typeface="Times New Roman" pitchFamily="18" charset="0"/>
              </a:rPr>
              <a:t>I - 3 (três) parcelas mensais, iguais e sucessivas, sem acréscimo; </a:t>
            </a:r>
          </a:p>
          <a:p>
            <a:pPr algn="just"/>
            <a:r>
              <a:rPr lang="pt-BR" dirty="0" smtClean="0">
                <a:solidFill>
                  <a:schemeClr val="bg1"/>
                </a:solidFill>
                <a:latin typeface="Times New Roman" pitchFamily="18" charset="0"/>
                <a:cs typeface="Times New Roman" pitchFamily="18" charset="0"/>
              </a:rPr>
              <a:t>II – de 04 (quatro) a 18 (dezoito) parcelas mensais e sucessivas, corrigidas mediante aplicação da variação do Índice Geral de Preços – Disponibilidade Interna (IGP-DI), FGV</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805184" y="545043"/>
            <a:ext cx="7530741" cy="416859"/>
          </a:xfrm>
          <a:prstGeom prst="roundRect">
            <a:avLst/>
          </a:prstGeom>
          <a:gradFill>
            <a:gsLst>
              <a:gs pos="0">
                <a:srgbClr val="0070C0"/>
              </a:gs>
              <a:gs pos="100000">
                <a:schemeClr val="dk1">
                  <a:shade val="90000"/>
                  <a:lumMod val="84000"/>
                </a:schemeClr>
              </a:gs>
            </a:gsLst>
          </a:gra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latin typeface="Times New Roman" pitchFamily="18" charset="0"/>
                <a:cs typeface="Times New Roman" pitchFamily="18" charset="0"/>
              </a:rPr>
              <a:t>Resolução 4.855, de 29/12/2015 –  Obrigações Acessórias  - </a:t>
            </a:r>
            <a:r>
              <a:rPr lang="pt-BR" b="1" dirty="0" err="1" smtClean="0">
                <a:latin typeface="Times New Roman" pitchFamily="18" charset="0"/>
                <a:cs typeface="Times New Roman" pitchFamily="18" charset="0"/>
              </a:rPr>
              <a:t>ST-Estoque</a:t>
            </a:r>
            <a:endParaRPr lang="pt-BR" b="1" dirty="0">
              <a:solidFill>
                <a:schemeClr val="tx1"/>
              </a:solidFill>
              <a:latin typeface="Times New Roman" pitchFamily="18" charset="0"/>
              <a:cs typeface="Times New Roman" pitchFamily="18" charset="0"/>
            </a:endParaRPr>
          </a:p>
        </p:txBody>
      </p:sp>
      <p:sp>
        <p:nvSpPr>
          <p:cNvPr id="10" name="Retângulo 9"/>
          <p:cNvSpPr/>
          <p:nvPr/>
        </p:nvSpPr>
        <p:spPr>
          <a:xfrm>
            <a:off x="804527" y="1360272"/>
            <a:ext cx="10654047" cy="4278094"/>
          </a:xfrm>
          <a:prstGeom prst="rect">
            <a:avLst/>
          </a:prstGeom>
        </p:spPr>
        <p:txBody>
          <a:bodyPr wrap="square">
            <a:spAutoFit/>
          </a:bodyPr>
          <a:lstStyle/>
          <a:p>
            <a:pPr algn="just"/>
            <a:r>
              <a:rPr lang="pt-BR" dirty="0" smtClean="0">
                <a:solidFill>
                  <a:schemeClr val="bg1"/>
                </a:solidFill>
                <a:latin typeface="Times New Roman" pitchFamily="18" charset="0"/>
                <a:cs typeface="Times New Roman" pitchFamily="18" charset="0"/>
              </a:rPr>
              <a:t>O contribuinte, </a:t>
            </a:r>
            <a:r>
              <a:rPr lang="pt-BR" b="1" dirty="0" smtClean="0">
                <a:solidFill>
                  <a:srgbClr val="FF0000"/>
                </a:solidFill>
                <a:latin typeface="Times New Roman" pitchFamily="18" charset="0"/>
                <a:cs typeface="Times New Roman" pitchFamily="18" charset="0"/>
              </a:rPr>
              <a:t>exceto a microempresa e a empresa de pequeno porte</a:t>
            </a:r>
            <a:r>
              <a:rPr lang="pt-BR" dirty="0" smtClean="0">
                <a:solidFill>
                  <a:schemeClr val="bg1"/>
                </a:solidFill>
                <a:latin typeface="Times New Roman" pitchFamily="18" charset="0"/>
                <a:cs typeface="Times New Roman" pitchFamily="18" charset="0"/>
              </a:rPr>
              <a:t>, </a:t>
            </a:r>
            <a:r>
              <a:rPr lang="pt-BR" u="sng" dirty="0" smtClean="0">
                <a:solidFill>
                  <a:schemeClr val="bg1"/>
                </a:solidFill>
                <a:latin typeface="Times New Roman" pitchFamily="18" charset="0"/>
                <a:cs typeface="Times New Roman" pitchFamily="18" charset="0"/>
              </a:rPr>
              <a:t>entregará até o último dia do segundo mês subsequente ao de início da vigência do novo regime de tributação ou do aumento de carga tributária</a:t>
            </a:r>
            <a:r>
              <a:rPr lang="pt-BR" dirty="0" smtClean="0">
                <a:solidFill>
                  <a:schemeClr val="bg1"/>
                </a:solidFill>
                <a:latin typeface="Times New Roman" pitchFamily="18" charset="0"/>
                <a:cs typeface="Times New Roman" pitchFamily="18" charset="0"/>
              </a:rPr>
              <a:t>, via internet, à SEFAZ, arquivo eletrônico contendo o Demonstrativo de Apuração do Estoque de Mercadorias e do Imposto Devido a Título de Substituição Tributária.</a:t>
            </a:r>
          </a:p>
          <a:p>
            <a:pPr algn="just"/>
            <a:endParaRPr lang="pt-BR" dirty="0" smtClean="0">
              <a:solidFill>
                <a:schemeClr val="bg1"/>
              </a:solidFill>
              <a:latin typeface="Times New Roman" pitchFamily="18" charset="0"/>
              <a:cs typeface="Times New Roman" pitchFamily="18" charset="0"/>
            </a:endParaRPr>
          </a:p>
          <a:p>
            <a:pPr algn="just"/>
            <a:r>
              <a:rPr lang="pt-BR" dirty="0" smtClean="0">
                <a:solidFill>
                  <a:schemeClr val="bg1"/>
                </a:solidFill>
                <a:latin typeface="Times New Roman" pitchFamily="18" charset="0"/>
                <a:cs typeface="Times New Roman" pitchFamily="18" charset="0"/>
              </a:rPr>
              <a:t>O arquivo será gerado a partir de programa denominado “ST - Apuração de Estoque de Mercadorias”, disponibilizado no endereço eletrônico da Secretaria de Estado de Fazenda na internet.</a:t>
            </a:r>
          </a:p>
          <a:p>
            <a:pPr algn="just"/>
            <a:endParaRPr lang="pt-BR" dirty="0" smtClean="0">
              <a:solidFill>
                <a:schemeClr val="bg1"/>
              </a:solidFill>
              <a:latin typeface="Times New Roman" pitchFamily="18" charset="0"/>
              <a:cs typeface="Times New Roman" pitchFamily="18" charset="0"/>
            </a:endParaRPr>
          </a:p>
          <a:p>
            <a:pPr algn="just"/>
            <a:r>
              <a:rPr lang="pt-BR" u="sng" dirty="0" smtClean="0">
                <a:solidFill>
                  <a:schemeClr val="bg1"/>
                </a:solidFill>
                <a:latin typeface="Times New Roman" pitchFamily="18" charset="0"/>
                <a:cs typeface="Times New Roman" pitchFamily="18" charset="0"/>
              </a:rPr>
              <a:t>A microempresa e a empresa de pequeno porte deverão manter em arquivo o Demonstrativo para exibição ao Fisco quando solicitado</a:t>
            </a:r>
            <a:r>
              <a:rPr lang="pt-BR" dirty="0" smtClean="0">
                <a:solidFill>
                  <a:schemeClr val="bg1"/>
                </a:solidFill>
                <a:latin typeface="Times New Roman" pitchFamily="18" charset="0"/>
                <a:cs typeface="Times New Roman" pitchFamily="18" charset="0"/>
              </a:rPr>
              <a:t>.</a:t>
            </a:r>
          </a:p>
          <a:p>
            <a:pPr algn="just"/>
            <a:endParaRPr lang="pt-BR" dirty="0" smtClean="0">
              <a:solidFill>
                <a:schemeClr val="bg1"/>
              </a:solidFill>
              <a:latin typeface="Times New Roman" pitchFamily="18" charset="0"/>
              <a:cs typeface="Times New Roman" pitchFamily="18" charset="0"/>
            </a:endParaRPr>
          </a:p>
          <a:p>
            <a:pPr algn="just"/>
            <a:r>
              <a:rPr lang="pt-BR" dirty="0" smtClean="0">
                <a:solidFill>
                  <a:schemeClr val="bg1"/>
                </a:solidFill>
                <a:latin typeface="Times New Roman" pitchFamily="18" charset="0"/>
                <a:cs typeface="Times New Roman" pitchFamily="18" charset="0"/>
              </a:rPr>
              <a:t>O contribuinte deve gerar um arquivo para cada mudança na forma de tributação (mudança do regime de tributação e aumento da carga tributária), segregando inclusive o aumento de carga tributária em razão da implementação do adicional de alíquota para fins do disposto no § 1º do art. 82 do ADCT.</a:t>
            </a:r>
          </a:p>
          <a:p>
            <a:pPr algn="just"/>
            <a:endParaRPr lang="pt-BR" sz="2000" dirty="0" smtClean="0">
              <a:solidFill>
                <a:schemeClr val="bg1"/>
              </a:solidFill>
              <a:latin typeface="Times New Roman" pitchFamily="18" charset="0"/>
              <a:cs typeface="Times New Roman" pitchFamily="18"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805184" y="556918"/>
            <a:ext cx="7530741" cy="416859"/>
          </a:xfrm>
          <a:prstGeom prst="roundRect">
            <a:avLst/>
          </a:prstGeom>
          <a:gradFill>
            <a:gsLst>
              <a:gs pos="0">
                <a:srgbClr val="0070C0"/>
              </a:gs>
              <a:gs pos="100000">
                <a:schemeClr val="dk1">
                  <a:shade val="90000"/>
                  <a:lumMod val="84000"/>
                </a:schemeClr>
              </a:gs>
            </a:gsLst>
          </a:gra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latin typeface="Times New Roman" pitchFamily="18" charset="0"/>
                <a:cs typeface="Times New Roman" pitchFamily="18" charset="0"/>
              </a:rPr>
              <a:t>Resolução 4.855, de 29/12/2015 –  Obrigações Acessórias  - </a:t>
            </a:r>
            <a:r>
              <a:rPr lang="pt-BR" b="1" dirty="0" err="1" smtClean="0">
                <a:latin typeface="Times New Roman" pitchFamily="18" charset="0"/>
                <a:cs typeface="Times New Roman" pitchFamily="18" charset="0"/>
              </a:rPr>
              <a:t>ST-Estoque</a:t>
            </a:r>
            <a:endParaRPr lang="pt-BR" b="1" dirty="0">
              <a:solidFill>
                <a:schemeClr val="tx1"/>
              </a:solidFill>
              <a:latin typeface="Times New Roman" pitchFamily="18" charset="0"/>
              <a:cs typeface="Times New Roman" pitchFamily="18" charset="0"/>
            </a:endParaRPr>
          </a:p>
        </p:txBody>
      </p:sp>
      <p:sp>
        <p:nvSpPr>
          <p:cNvPr id="14" name="Retângulo 13"/>
          <p:cNvSpPr/>
          <p:nvPr/>
        </p:nvSpPr>
        <p:spPr>
          <a:xfrm>
            <a:off x="4736406" y="5967887"/>
            <a:ext cx="5609332" cy="369332"/>
          </a:xfrm>
          <a:prstGeom prst="rect">
            <a:avLst/>
          </a:prstGeom>
        </p:spPr>
        <p:txBody>
          <a:bodyPr wrap="square">
            <a:spAutoFit/>
          </a:bodyPr>
          <a:lstStyle/>
          <a:p>
            <a:r>
              <a:rPr lang="pt-BR" sz="1600" b="1" dirty="0" smtClean="0">
                <a:solidFill>
                  <a:schemeClr val="bg1"/>
                </a:solidFill>
                <a:latin typeface="Times New Roman" pitchFamily="18" charset="0"/>
                <a:cs typeface="Times New Roman" pitchFamily="18" charset="0"/>
              </a:rPr>
              <a:t>http://www.fazenda.mg.gov.br/empresas/apuracao_estoque</a:t>
            </a:r>
            <a:r>
              <a:rPr lang="pt-BR" dirty="0" smtClean="0">
                <a:solidFill>
                  <a:schemeClr val="bg1"/>
                </a:solidFill>
                <a:latin typeface="Times New Roman" pitchFamily="18" charset="0"/>
                <a:cs typeface="Times New Roman" pitchFamily="18" charset="0"/>
              </a:rPr>
              <a:t>/ </a:t>
            </a:r>
            <a:endParaRPr lang="pt-BR" dirty="0">
              <a:solidFill>
                <a:schemeClr val="bg1"/>
              </a:solidFill>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852" y="1257620"/>
            <a:ext cx="8203108" cy="4444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1815" y="3600182"/>
            <a:ext cx="5034910" cy="2367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eta para baixo 1"/>
          <p:cNvSpPr/>
          <p:nvPr/>
        </p:nvSpPr>
        <p:spPr>
          <a:xfrm>
            <a:off x="10165278" y="5189517"/>
            <a:ext cx="308758" cy="427512"/>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fontAlgn="auto">
              <a:spcBef>
                <a:spcPts val="0"/>
              </a:spcBef>
              <a:spcAft>
                <a:spcPts val="0"/>
              </a:spcAft>
            </a:pPr>
            <a:endParaRPr lang="pt-BR" dirty="0" smtClean="0">
              <a:solidFill>
                <a:srgbClr val="FF0000"/>
              </a:solidFill>
            </a:endParaRPr>
          </a:p>
        </p:txBody>
      </p:sp>
      <p:sp>
        <p:nvSpPr>
          <p:cNvPr id="12" name="Retângulo 11"/>
          <p:cNvSpPr/>
          <p:nvPr/>
        </p:nvSpPr>
        <p:spPr>
          <a:xfrm>
            <a:off x="10432514" y="5033941"/>
            <a:ext cx="1293297" cy="369332"/>
          </a:xfrm>
          <a:prstGeom prst="rect">
            <a:avLst/>
          </a:prstGeom>
        </p:spPr>
        <p:txBody>
          <a:bodyPr wrap="square">
            <a:spAutoFit/>
          </a:bodyPr>
          <a:lstStyle/>
          <a:p>
            <a:r>
              <a:rPr lang="pt-BR" b="1" dirty="0" smtClean="0">
                <a:solidFill>
                  <a:schemeClr val="bg1"/>
                </a:solidFill>
                <a:latin typeface="Times New Roman" pitchFamily="18" charset="0"/>
                <a:cs typeface="Times New Roman" pitchFamily="18" charset="0"/>
              </a:rPr>
              <a:t>ANEXO V</a:t>
            </a:r>
            <a:endParaRPr lang="pt-BR" b="1" dirty="0">
              <a:solidFill>
                <a:schemeClr val="bg1"/>
              </a:solidFill>
              <a:latin typeface="Times New Roman" pitchFamily="18" charset="0"/>
              <a:cs typeface="Times New Roman" pitchFamily="18"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805184" y="556918"/>
            <a:ext cx="7530741" cy="381233"/>
          </a:xfrm>
          <a:prstGeom prst="roundRect">
            <a:avLst/>
          </a:prstGeom>
          <a:gradFill>
            <a:gsLst>
              <a:gs pos="0">
                <a:srgbClr val="0070C0"/>
              </a:gs>
              <a:gs pos="100000">
                <a:schemeClr val="dk1">
                  <a:shade val="90000"/>
                  <a:lumMod val="84000"/>
                </a:schemeClr>
              </a:gs>
            </a:gsLst>
          </a:gra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latin typeface="Times New Roman" pitchFamily="18" charset="0"/>
                <a:cs typeface="Times New Roman" pitchFamily="18" charset="0"/>
              </a:rPr>
              <a:t>Resolução 4.855, de 29/12/2015 –  Obrigações Acessórias  - </a:t>
            </a:r>
            <a:r>
              <a:rPr lang="pt-BR" b="1" dirty="0" err="1" smtClean="0">
                <a:latin typeface="Times New Roman" pitchFamily="18" charset="0"/>
                <a:cs typeface="Times New Roman" pitchFamily="18" charset="0"/>
              </a:rPr>
              <a:t>ST-Estoque</a:t>
            </a:r>
            <a:endParaRPr lang="pt-BR" b="1" dirty="0">
              <a:solidFill>
                <a:schemeClr val="tx1"/>
              </a:solidFill>
              <a:latin typeface="Times New Roman" pitchFamily="18" charset="0"/>
              <a:cs typeface="Times New Roman" pitchFamily="18" charset="0"/>
            </a:endParaRPr>
          </a:p>
        </p:txBody>
      </p:sp>
      <p:sp>
        <p:nvSpPr>
          <p:cNvPr id="10" name="Retângulo 9"/>
          <p:cNvSpPr/>
          <p:nvPr/>
        </p:nvSpPr>
        <p:spPr>
          <a:xfrm>
            <a:off x="804528" y="1519929"/>
            <a:ext cx="9647274" cy="338554"/>
          </a:xfrm>
          <a:prstGeom prst="rect">
            <a:avLst/>
          </a:prstGeom>
        </p:spPr>
        <p:txBody>
          <a:bodyPr wrap="square">
            <a:spAutoFit/>
          </a:bodyPr>
          <a:lstStyle/>
          <a:p>
            <a:pPr algn="just"/>
            <a:endParaRPr lang="pt-BR" sz="1600" dirty="0" smtClean="0">
              <a:solidFill>
                <a:schemeClr val="bg1"/>
              </a:solidFill>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244" y="1073888"/>
            <a:ext cx="6905625" cy="425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315688"/>
            <a:ext cx="6715125" cy="4215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385367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805184" y="556918"/>
            <a:ext cx="7530741" cy="416859"/>
          </a:xfrm>
          <a:prstGeom prst="roundRect">
            <a:avLst/>
          </a:prstGeom>
          <a:gradFill>
            <a:gsLst>
              <a:gs pos="0">
                <a:srgbClr val="0070C0"/>
              </a:gs>
              <a:gs pos="100000">
                <a:schemeClr val="dk1">
                  <a:shade val="90000"/>
                  <a:lumMod val="84000"/>
                </a:schemeClr>
              </a:gs>
            </a:gsLst>
          </a:gra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latin typeface="Times New Roman" pitchFamily="18" charset="0"/>
                <a:cs typeface="Times New Roman" pitchFamily="18" charset="0"/>
              </a:rPr>
              <a:t>Resolução 4.855, de 29/12/2015 –  Formalização da </a:t>
            </a:r>
            <a:r>
              <a:rPr lang="pt-BR" b="1" dirty="0" err="1" smtClean="0">
                <a:latin typeface="Times New Roman" pitchFamily="18" charset="0"/>
                <a:cs typeface="Times New Roman" pitchFamily="18" charset="0"/>
              </a:rPr>
              <a:t>NFe</a:t>
            </a:r>
            <a:r>
              <a:rPr lang="pt-BR" b="1" dirty="0" smtClean="0">
                <a:latin typeface="Times New Roman" pitchFamily="18" charset="0"/>
                <a:cs typeface="Times New Roman" pitchFamily="18" charset="0"/>
              </a:rPr>
              <a:t>  - </a:t>
            </a:r>
            <a:r>
              <a:rPr lang="pt-BR" b="1" dirty="0" err="1" smtClean="0">
                <a:latin typeface="Times New Roman" pitchFamily="18" charset="0"/>
                <a:cs typeface="Times New Roman" pitchFamily="18" charset="0"/>
              </a:rPr>
              <a:t>ST-Estoque</a:t>
            </a:r>
            <a:endParaRPr lang="pt-BR" b="1" dirty="0">
              <a:solidFill>
                <a:schemeClr val="tx1"/>
              </a:solidFill>
              <a:latin typeface="Times New Roman" pitchFamily="18" charset="0"/>
              <a:cs typeface="Times New Roman" pitchFamily="18" charset="0"/>
            </a:endParaRPr>
          </a:p>
        </p:txBody>
      </p:sp>
      <p:sp>
        <p:nvSpPr>
          <p:cNvPr id="10" name="Retângulo 9"/>
          <p:cNvSpPr/>
          <p:nvPr/>
        </p:nvSpPr>
        <p:spPr>
          <a:xfrm>
            <a:off x="805184" y="1239159"/>
            <a:ext cx="10685945" cy="4247317"/>
          </a:xfrm>
          <a:prstGeom prst="rect">
            <a:avLst/>
          </a:prstGeom>
        </p:spPr>
        <p:txBody>
          <a:bodyPr wrap="square">
            <a:spAutoFit/>
          </a:bodyPr>
          <a:lstStyle/>
          <a:p>
            <a:pPr algn="just"/>
            <a:r>
              <a:rPr lang="pt-BR" dirty="0" smtClean="0">
                <a:solidFill>
                  <a:schemeClr val="bg1"/>
                </a:solidFill>
                <a:latin typeface="Times New Roman" pitchFamily="18" charset="0"/>
                <a:cs typeface="Times New Roman" pitchFamily="18" charset="0"/>
              </a:rPr>
              <a:t>O contribuinte que </a:t>
            </a:r>
            <a:r>
              <a:rPr lang="pt-BR" u="sng" dirty="0" smtClean="0">
                <a:solidFill>
                  <a:schemeClr val="bg1"/>
                </a:solidFill>
                <a:latin typeface="Times New Roman" pitchFamily="18" charset="0"/>
                <a:cs typeface="Times New Roman" pitchFamily="18" charset="0"/>
              </a:rPr>
              <a:t>possuir saldo credor poderá utiliza-lo para abater do débito do imposto devido por substituição tributária</a:t>
            </a:r>
            <a:r>
              <a:rPr lang="pt-BR" dirty="0" smtClean="0">
                <a:solidFill>
                  <a:schemeClr val="bg1"/>
                </a:solidFill>
                <a:latin typeface="Times New Roman" pitchFamily="18" charset="0"/>
                <a:cs typeface="Times New Roman" pitchFamily="18" charset="0"/>
              </a:rPr>
              <a:t>, sendo necessária, a emissão de uma nota fiscal de entrada, no período em que ocorrer a mudança do regime de tributação, indicando:</a:t>
            </a:r>
          </a:p>
          <a:p>
            <a:pPr algn="just"/>
            <a:endParaRPr lang="pt-BR" dirty="0" smtClean="0">
              <a:solidFill>
                <a:schemeClr val="bg1"/>
              </a:solidFill>
              <a:latin typeface="Times New Roman" pitchFamily="18" charset="0"/>
              <a:cs typeface="Times New Roman" pitchFamily="18" charset="0"/>
            </a:endParaRPr>
          </a:p>
          <a:p>
            <a:pPr algn="just"/>
            <a:r>
              <a:rPr lang="pt-BR" dirty="0" smtClean="0">
                <a:solidFill>
                  <a:schemeClr val="bg1"/>
                </a:solidFill>
                <a:latin typeface="Times New Roman" pitchFamily="18" charset="0"/>
                <a:cs typeface="Times New Roman" pitchFamily="18" charset="0"/>
              </a:rPr>
              <a:t>I - como destinatário, o próprio emitente;</a:t>
            </a:r>
          </a:p>
          <a:p>
            <a:pPr algn="just"/>
            <a:r>
              <a:rPr lang="pt-BR" dirty="0" smtClean="0">
                <a:solidFill>
                  <a:schemeClr val="bg1"/>
                </a:solidFill>
                <a:latin typeface="Times New Roman" pitchFamily="18" charset="0"/>
                <a:cs typeface="Times New Roman" pitchFamily="18" charset="0"/>
              </a:rPr>
              <a:t>II - como natureza da operação, Utilização de crédito acumulado para abatimento do ICMS ST/Estoque;</a:t>
            </a:r>
          </a:p>
          <a:p>
            <a:pPr algn="just"/>
            <a:r>
              <a:rPr lang="pt-BR" dirty="0" smtClean="0">
                <a:solidFill>
                  <a:schemeClr val="bg1"/>
                </a:solidFill>
                <a:latin typeface="Times New Roman" pitchFamily="18" charset="0"/>
                <a:cs typeface="Times New Roman" pitchFamily="18" charset="0"/>
              </a:rPr>
              <a:t>III - como CFOP, o código 5.606;</a:t>
            </a:r>
          </a:p>
          <a:p>
            <a:pPr algn="just"/>
            <a:r>
              <a:rPr lang="pt-BR" dirty="0" smtClean="0">
                <a:solidFill>
                  <a:schemeClr val="bg1"/>
                </a:solidFill>
                <a:latin typeface="Times New Roman" pitchFamily="18" charset="0"/>
                <a:cs typeface="Times New Roman" pitchFamily="18" charset="0"/>
              </a:rPr>
              <a:t>IV - no campo Informações Complementares a expressão: “Nota Fiscal - art. 18 da Resolução nº 4855/2015”;</a:t>
            </a:r>
          </a:p>
          <a:p>
            <a:pPr algn="just"/>
            <a:r>
              <a:rPr lang="pt-BR" dirty="0" smtClean="0">
                <a:solidFill>
                  <a:schemeClr val="bg1"/>
                </a:solidFill>
                <a:latin typeface="Times New Roman" pitchFamily="18" charset="0"/>
                <a:cs typeface="Times New Roman" pitchFamily="18" charset="0"/>
              </a:rPr>
              <a:t>V- no campo Valor Total da Operação, o valor do crédito a ser utilizado para abatimento.</a:t>
            </a:r>
          </a:p>
          <a:p>
            <a:pPr algn="just"/>
            <a:endParaRPr lang="pt-BR" dirty="0" smtClean="0">
              <a:solidFill>
                <a:schemeClr val="bg1"/>
              </a:solidFill>
              <a:latin typeface="Times New Roman" pitchFamily="18" charset="0"/>
              <a:cs typeface="Times New Roman" pitchFamily="18" charset="0"/>
            </a:endParaRPr>
          </a:p>
          <a:p>
            <a:pPr algn="just"/>
            <a:r>
              <a:rPr lang="pt-BR" dirty="0" smtClean="0">
                <a:solidFill>
                  <a:schemeClr val="bg1"/>
                </a:solidFill>
                <a:latin typeface="Times New Roman" pitchFamily="18" charset="0"/>
                <a:cs typeface="Times New Roman" pitchFamily="18" charset="0"/>
              </a:rPr>
              <a:t>Na emissão de </a:t>
            </a:r>
            <a:r>
              <a:rPr lang="pt-BR" dirty="0" err="1" smtClean="0">
                <a:solidFill>
                  <a:schemeClr val="bg1"/>
                </a:solidFill>
                <a:latin typeface="Times New Roman" pitchFamily="18" charset="0"/>
                <a:cs typeface="Times New Roman" pitchFamily="18" charset="0"/>
              </a:rPr>
              <a:t>NF-e</a:t>
            </a:r>
            <a:r>
              <a:rPr lang="pt-BR" dirty="0" smtClean="0">
                <a:solidFill>
                  <a:schemeClr val="bg1"/>
                </a:solidFill>
                <a:latin typeface="Times New Roman" pitchFamily="18" charset="0"/>
                <a:cs typeface="Times New Roman" pitchFamily="18" charset="0"/>
              </a:rPr>
              <a:t> deverá ser preenchida como finalidade da emissão “3 - </a:t>
            </a:r>
            <a:r>
              <a:rPr lang="pt-BR" dirty="0" err="1" smtClean="0">
                <a:solidFill>
                  <a:schemeClr val="bg1"/>
                </a:solidFill>
                <a:latin typeface="Times New Roman" pitchFamily="18" charset="0"/>
                <a:cs typeface="Times New Roman" pitchFamily="18" charset="0"/>
              </a:rPr>
              <a:t>NF-e</a:t>
            </a:r>
            <a:r>
              <a:rPr lang="pt-BR" dirty="0" smtClean="0">
                <a:solidFill>
                  <a:schemeClr val="bg1"/>
                </a:solidFill>
                <a:latin typeface="Times New Roman" pitchFamily="18" charset="0"/>
                <a:cs typeface="Times New Roman" pitchFamily="18" charset="0"/>
              </a:rPr>
              <a:t> de ajuste”, conforme Manual de Orientação do Contribuinte, disponibilizado no Portal Nacional da Nota Fiscal Eletrônica.</a:t>
            </a:r>
          </a:p>
          <a:p>
            <a:pPr algn="just"/>
            <a:endParaRPr lang="pt-BR" dirty="0" smtClean="0">
              <a:solidFill>
                <a:schemeClr val="bg1"/>
              </a:solidFill>
              <a:latin typeface="Times New Roman" pitchFamily="18" charset="0"/>
              <a:cs typeface="Times New Roman" pitchFamily="18" charset="0"/>
            </a:endParaRPr>
          </a:p>
          <a:p>
            <a:pPr algn="just"/>
            <a:r>
              <a:rPr lang="pt-BR" dirty="0" smtClean="0">
                <a:solidFill>
                  <a:schemeClr val="bg1"/>
                </a:solidFill>
                <a:latin typeface="Times New Roman" pitchFamily="18" charset="0"/>
                <a:cs typeface="Times New Roman" pitchFamily="18" charset="0"/>
              </a:rPr>
              <a:t>A Nota Fiscal emitida deverá ser escriturada na Escrituração Fiscal Digital (EFD), no período de apuração de sua emissão, nos padrões determinados pelo art. 19 da referida Resolução.</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750888" y="108533"/>
            <a:ext cx="6584443" cy="389379"/>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solidFill>
                  <a:schemeClr val="tx1"/>
                </a:solidFill>
                <a:latin typeface="Times New Roman" pitchFamily="18" charset="0"/>
                <a:cs typeface="Times New Roman" pitchFamily="18" charset="0"/>
              </a:rPr>
              <a:t>EC n° 87, 16/04/2015 – Alteração do § 2º do art. 155 da CF/88</a:t>
            </a:r>
            <a:endParaRPr lang="pt-BR" b="1" dirty="0">
              <a:solidFill>
                <a:schemeClr val="tx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7797"/>
            <a:ext cx="12109183" cy="5726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805184" y="556918"/>
            <a:ext cx="7530741" cy="431910"/>
          </a:xfrm>
          <a:prstGeom prst="roundRect">
            <a:avLst/>
          </a:prstGeom>
          <a:gradFill>
            <a:gsLst>
              <a:gs pos="0">
                <a:srgbClr val="0070C0"/>
              </a:gs>
              <a:gs pos="100000">
                <a:schemeClr val="dk1">
                  <a:shade val="90000"/>
                  <a:lumMod val="84000"/>
                </a:schemeClr>
              </a:gs>
            </a:gsLst>
          </a:gra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latin typeface="Times New Roman" pitchFamily="18" charset="0"/>
                <a:cs typeface="Times New Roman" pitchFamily="18" charset="0"/>
              </a:rPr>
              <a:t>Resolução 4.855, de 29/12/2015 –  Restituição ICMS /</a:t>
            </a:r>
            <a:r>
              <a:rPr lang="pt-BR" b="1" dirty="0" err="1" smtClean="0">
                <a:latin typeface="Times New Roman" pitchFamily="18" charset="0"/>
                <a:cs typeface="Times New Roman" pitchFamily="18" charset="0"/>
              </a:rPr>
              <a:t>ST-Estoque</a:t>
            </a:r>
            <a:endParaRPr lang="pt-BR" b="1" dirty="0">
              <a:solidFill>
                <a:schemeClr val="tx1"/>
              </a:solidFill>
              <a:latin typeface="Times New Roman" pitchFamily="18" charset="0"/>
              <a:cs typeface="Times New Roman" pitchFamily="18" charset="0"/>
            </a:endParaRPr>
          </a:p>
        </p:txBody>
      </p:sp>
      <p:sp>
        <p:nvSpPr>
          <p:cNvPr id="10" name="Retângulo 9"/>
          <p:cNvSpPr/>
          <p:nvPr/>
        </p:nvSpPr>
        <p:spPr>
          <a:xfrm>
            <a:off x="750888" y="1196159"/>
            <a:ext cx="10717842" cy="4247317"/>
          </a:xfrm>
          <a:prstGeom prst="rect">
            <a:avLst/>
          </a:prstGeom>
        </p:spPr>
        <p:txBody>
          <a:bodyPr wrap="square">
            <a:spAutoFit/>
          </a:bodyPr>
          <a:lstStyle/>
          <a:p>
            <a:pPr algn="just"/>
            <a:r>
              <a:rPr lang="pt-BR" dirty="0" smtClean="0">
                <a:solidFill>
                  <a:schemeClr val="bg1"/>
                </a:solidFill>
                <a:latin typeface="Times New Roman" pitchFamily="18" charset="0"/>
                <a:cs typeface="Times New Roman" pitchFamily="18" charset="0"/>
              </a:rPr>
              <a:t>O imposto será restituído, segundo os critérios e formalizações descritas nos </a:t>
            </a:r>
            <a:r>
              <a:rPr lang="pt-BR" dirty="0" err="1" smtClean="0">
                <a:solidFill>
                  <a:schemeClr val="bg1"/>
                </a:solidFill>
                <a:latin typeface="Times New Roman" pitchFamily="18" charset="0"/>
                <a:cs typeface="Times New Roman" pitchFamily="18" charset="0"/>
              </a:rPr>
              <a:t>arts</a:t>
            </a:r>
            <a:r>
              <a:rPr lang="pt-BR" dirty="0" smtClean="0">
                <a:solidFill>
                  <a:schemeClr val="bg1"/>
                </a:solidFill>
                <a:latin typeface="Times New Roman" pitchFamily="18" charset="0"/>
                <a:cs typeface="Times New Roman" pitchFamily="18" charset="0"/>
              </a:rPr>
              <a:t>. 26 e 27 da referida Resolução, para: </a:t>
            </a:r>
          </a:p>
          <a:p>
            <a:pPr algn="just"/>
            <a:endParaRPr lang="pt-BR" dirty="0" smtClean="0">
              <a:solidFill>
                <a:schemeClr val="bg1"/>
              </a:solidFill>
              <a:latin typeface="Times New Roman" pitchFamily="18" charset="0"/>
              <a:cs typeface="Times New Roman" pitchFamily="18" charset="0"/>
            </a:endParaRPr>
          </a:p>
          <a:p>
            <a:pPr algn="just"/>
            <a:r>
              <a:rPr lang="pt-BR" b="1" dirty="0" smtClean="0">
                <a:solidFill>
                  <a:schemeClr val="bg1"/>
                </a:solidFill>
                <a:latin typeface="Times New Roman" pitchFamily="18" charset="0"/>
                <a:cs typeface="Times New Roman" pitchFamily="18" charset="0"/>
              </a:rPr>
              <a:t>I - os contribuintes que adotam o regime normal de apuração do ICMS</a:t>
            </a:r>
          </a:p>
          <a:p>
            <a:pPr algn="just"/>
            <a:endParaRPr lang="pt-BR" dirty="0" smtClean="0">
              <a:solidFill>
                <a:schemeClr val="bg1"/>
              </a:solidFill>
              <a:latin typeface="Times New Roman" pitchFamily="18" charset="0"/>
              <a:cs typeface="Times New Roman" pitchFamily="18" charset="0"/>
            </a:endParaRPr>
          </a:p>
          <a:p>
            <a:pPr algn="just"/>
            <a:r>
              <a:rPr lang="pt-BR" dirty="0" smtClean="0">
                <a:solidFill>
                  <a:schemeClr val="bg1"/>
                </a:solidFill>
                <a:latin typeface="Times New Roman" pitchFamily="18" charset="0"/>
                <a:cs typeface="Times New Roman" pitchFamily="18" charset="0"/>
              </a:rPr>
              <a:t>a) mediante </a:t>
            </a:r>
            <a:r>
              <a:rPr lang="pt-BR" dirty="0" err="1" smtClean="0">
                <a:solidFill>
                  <a:schemeClr val="bg1"/>
                </a:solidFill>
                <a:latin typeface="Times New Roman" pitchFamily="18" charset="0"/>
                <a:cs typeface="Times New Roman" pitchFamily="18" charset="0"/>
              </a:rPr>
              <a:t>creditamento</a:t>
            </a:r>
            <a:r>
              <a:rPr lang="pt-BR" dirty="0" smtClean="0">
                <a:solidFill>
                  <a:schemeClr val="bg1"/>
                </a:solidFill>
                <a:latin typeface="Times New Roman" pitchFamily="18" charset="0"/>
                <a:cs typeface="Times New Roman" pitchFamily="18" charset="0"/>
              </a:rPr>
              <a:t> na escrita fiscal do contribuinte, na hipótese de exclusão de mercadoria do regime de substituição tributária;</a:t>
            </a:r>
          </a:p>
          <a:p>
            <a:pPr algn="just"/>
            <a:r>
              <a:rPr lang="pt-BR" dirty="0" smtClean="0">
                <a:solidFill>
                  <a:schemeClr val="bg1"/>
                </a:solidFill>
                <a:latin typeface="Times New Roman" pitchFamily="18" charset="0"/>
                <a:cs typeface="Times New Roman" pitchFamily="18" charset="0"/>
              </a:rPr>
              <a:t>b) na forma prevista no Anexo XV do RICMS, na hipótese de redução de carga tributária após a retenção, apuração ou pagamento do imposto devido a título de substituição tributária;</a:t>
            </a:r>
          </a:p>
          <a:p>
            <a:pPr algn="just"/>
            <a:endParaRPr lang="pt-BR" dirty="0" smtClean="0">
              <a:solidFill>
                <a:schemeClr val="bg1"/>
              </a:solidFill>
              <a:latin typeface="Times New Roman" pitchFamily="18" charset="0"/>
              <a:cs typeface="Times New Roman" pitchFamily="18" charset="0"/>
            </a:endParaRPr>
          </a:p>
          <a:p>
            <a:pPr algn="just"/>
            <a:r>
              <a:rPr lang="pt-BR" dirty="0" smtClean="0">
                <a:solidFill>
                  <a:schemeClr val="bg1"/>
                </a:solidFill>
                <a:latin typeface="Times New Roman" pitchFamily="18" charset="0"/>
                <a:cs typeface="Times New Roman" pitchFamily="18" charset="0"/>
              </a:rPr>
              <a:t>Sendo formulado o pedido de restituição e não havendo deliberação da SEFAZ no prazo de 90 (noventa) dias, contados da data de seu protocolo, o contribuinte poderá se restituir do valor objeto do pedido, escriturando o crédito e sua conta gráfica. Entretanto, cabe ressaltar que, o documento fiscal emitido para fins de restituição do imposto não implica em reconhecimento da legitimidade dos créditos nem homologam os lançamentos efetuados pelo contribuinte.</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805184" y="556918"/>
            <a:ext cx="7530741" cy="393108"/>
          </a:xfrm>
          <a:prstGeom prst="roundRect">
            <a:avLst/>
          </a:prstGeom>
          <a:gradFill>
            <a:gsLst>
              <a:gs pos="0">
                <a:srgbClr val="0070C0"/>
              </a:gs>
              <a:gs pos="100000">
                <a:schemeClr val="dk1">
                  <a:shade val="90000"/>
                  <a:lumMod val="84000"/>
                </a:schemeClr>
              </a:gs>
            </a:gsLst>
          </a:gra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latin typeface="Times New Roman" pitchFamily="18" charset="0"/>
                <a:cs typeface="Times New Roman" pitchFamily="18" charset="0"/>
              </a:rPr>
              <a:t>Resolução 4.855, de 29/12/2015 –  Restituição ICMS /</a:t>
            </a:r>
            <a:r>
              <a:rPr lang="pt-BR" b="1" dirty="0" err="1" smtClean="0">
                <a:latin typeface="Times New Roman" pitchFamily="18" charset="0"/>
                <a:cs typeface="Times New Roman" pitchFamily="18" charset="0"/>
              </a:rPr>
              <a:t>ST-Estoque</a:t>
            </a:r>
            <a:endParaRPr lang="pt-BR" b="1" dirty="0">
              <a:solidFill>
                <a:schemeClr val="tx1"/>
              </a:solidFill>
              <a:latin typeface="Times New Roman" pitchFamily="18" charset="0"/>
              <a:cs typeface="Times New Roman" pitchFamily="18" charset="0"/>
            </a:endParaRPr>
          </a:p>
        </p:txBody>
      </p:sp>
      <p:sp>
        <p:nvSpPr>
          <p:cNvPr id="10" name="Retângulo 9"/>
          <p:cNvSpPr/>
          <p:nvPr/>
        </p:nvSpPr>
        <p:spPr>
          <a:xfrm>
            <a:off x="740733" y="1339175"/>
            <a:ext cx="10717842" cy="1169551"/>
          </a:xfrm>
          <a:prstGeom prst="rect">
            <a:avLst/>
          </a:prstGeom>
        </p:spPr>
        <p:txBody>
          <a:bodyPr wrap="square">
            <a:spAutoFit/>
          </a:bodyPr>
          <a:lstStyle/>
          <a:p>
            <a:pPr algn="just"/>
            <a:endParaRPr lang="pt-BR" dirty="0" smtClean="0">
              <a:solidFill>
                <a:schemeClr val="bg1"/>
              </a:solidFill>
              <a:latin typeface="Times New Roman" pitchFamily="18" charset="0"/>
              <a:cs typeface="Times New Roman" pitchFamily="18" charset="0"/>
            </a:endParaRPr>
          </a:p>
          <a:p>
            <a:pPr algn="just">
              <a:buFont typeface="Wingdings" pitchFamily="2" charset="2"/>
              <a:buChar char="ü"/>
            </a:pPr>
            <a:r>
              <a:rPr lang="pt-BR" dirty="0" smtClean="0">
                <a:solidFill>
                  <a:schemeClr val="bg1"/>
                </a:solidFill>
                <a:latin typeface="Times New Roman" pitchFamily="18" charset="0"/>
                <a:cs typeface="Times New Roman" pitchFamily="18" charset="0"/>
              </a:rPr>
              <a:t>     Os contribuintes optantes pelo regime do </a:t>
            </a:r>
            <a:r>
              <a:rPr lang="pt-BR" u="sng" dirty="0" smtClean="0">
                <a:solidFill>
                  <a:schemeClr val="bg1"/>
                </a:solidFill>
                <a:latin typeface="Times New Roman" pitchFamily="18" charset="0"/>
                <a:cs typeface="Times New Roman" pitchFamily="18" charset="0"/>
              </a:rPr>
              <a:t>Simples Nacional terão direito apenas à restituição</a:t>
            </a:r>
            <a:r>
              <a:rPr lang="pt-BR" dirty="0" smtClean="0">
                <a:solidFill>
                  <a:schemeClr val="bg1"/>
                </a:solidFill>
                <a:latin typeface="Times New Roman" pitchFamily="18" charset="0"/>
                <a:cs typeface="Times New Roman" pitchFamily="18" charset="0"/>
              </a:rPr>
              <a:t> do imposto devido a título de substituição tributária correspondente à parcela do </a:t>
            </a:r>
            <a:r>
              <a:rPr lang="pt-BR" u="sng" dirty="0" smtClean="0">
                <a:solidFill>
                  <a:schemeClr val="bg1"/>
                </a:solidFill>
                <a:latin typeface="Times New Roman" pitchFamily="18" charset="0"/>
                <a:cs typeface="Times New Roman" pitchFamily="18" charset="0"/>
              </a:rPr>
              <a:t>fato gerador presumido que não se realizou</a:t>
            </a:r>
            <a:r>
              <a:rPr lang="pt-BR" dirty="0" smtClean="0">
                <a:solidFill>
                  <a:schemeClr val="bg1"/>
                </a:solidFill>
                <a:latin typeface="Times New Roman" pitchFamily="18" charset="0"/>
                <a:cs typeface="Times New Roman" pitchFamily="18" charset="0"/>
              </a:rPr>
              <a:t>.</a:t>
            </a:r>
          </a:p>
          <a:p>
            <a:pPr algn="just"/>
            <a:endParaRPr lang="pt-BR" sz="1600" dirty="0" smtClean="0">
              <a:solidFill>
                <a:schemeClr val="bg1"/>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srcRect/>
          <a:stretch>
            <a:fillRect/>
          </a:stretch>
        </p:blipFill>
        <p:spPr bwMode="auto">
          <a:xfrm>
            <a:off x="1403232" y="3180984"/>
            <a:ext cx="9569568" cy="97155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1419935" y="4152534"/>
            <a:ext cx="9498274" cy="1285875"/>
          </a:xfrm>
          <a:prstGeom prst="rect">
            <a:avLst/>
          </a:prstGeom>
          <a:noFill/>
          <a:ln w="9525">
            <a:noFill/>
            <a:miter lim="800000"/>
            <a:headEnd/>
            <a:tailEnd/>
          </a:ln>
          <a:effectLst/>
        </p:spPr>
      </p:pic>
      <p:sp>
        <p:nvSpPr>
          <p:cNvPr id="12" name="Retângulo de cantos arredondados 11"/>
          <p:cNvSpPr/>
          <p:nvPr/>
        </p:nvSpPr>
        <p:spPr>
          <a:xfrm>
            <a:off x="4148919" y="5554639"/>
            <a:ext cx="4899547" cy="98263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pPr>
            <a:r>
              <a:rPr lang="pt-BR" sz="1600" dirty="0" smtClean="0">
                <a:solidFill>
                  <a:schemeClr val="bg1"/>
                </a:solidFill>
                <a:latin typeface="Times New Roman" pitchFamily="18" charset="0"/>
                <a:cs typeface="Times New Roman" pitchFamily="18" charset="0"/>
              </a:rPr>
              <a:t>Situação absurda! Não prevê a saída de mercadorias do regime da ST – Possibilidade de discussão judicial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805184" y="556918"/>
            <a:ext cx="9540554" cy="431910"/>
          </a:xfrm>
          <a:prstGeom prst="roundRect">
            <a:avLst/>
          </a:prstGeom>
          <a:gradFill>
            <a:gsLst>
              <a:gs pos="0">
                <a:srgbClr val="0070C0"/>
              </a:gs>
              <a:gs pos="100000">
                <a:schemeClr val="dk1">
                  <a:shade val="90000"/>
                  <a:lumMod val="84000"/>
                </a:schemeClr>
              </a:gs>
            </a:gsLst>
          </a:gra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latin typeface="Times New Roman" pitchFamily="18" charset="0"/>
                <a:cs typeface="Times New Roman" pitchFamily="18" charset="0"/>
              </a:rPr>
              <a:t>Resolução 4.855, de 29/12/2015 –  Restituição ICMS /ST-Estoque – SIMPLES NACIONAL</a:t>
            </a:r>
            <a:endParaRPr lang="pt-BR" b="1" dirty="0">
              <a:solidFill>
                <a:schemeClr val="tx1"/>
              </a:solidFill>
              <a:latin typeface="Times New Roman" pitchFamily="18" charset="0"/>
              <a:cs typeface="Times New Roman" pitchFamily="18" charset="0"/>
            </a:endParaRPr>
          </a:p>
        </p:txBody>
      </p:sp>
      <p:sp>
        <p:nvSpPr>
          <p:cNvPr id="10" name="Retângulo 9"/>
          <p:cNvSpPr/>
          <p:nvPr/>
        </p:nvSpPr>
        <p:spPr>
          <a:xfrm>
            <a:off x="740733" y="1138407"/>
            <a:ext cx="10717842" cy="4247317"/>
          </a:xfrm>
          <a:prstGeom prst="rect">
            <a:avLst/>
          </a:prstGeom>
        </p:spPr>
        <p:txBody>
          <a:bodyPr wrap="square">
            <a:spAutoFit/>
          </a:bodyPr>
          <a:lstStyle/>
          <a:p>
            <a:r>
              <a:rPr lang="pt-BR" b="1" dirty="0">
                <a:solidFill>
                  <a:schemeClr val="bg1"/>
                </a:solidFill>
                <a:latin typeface="Times New Roman" panose="02020603050405020304" pitchFamily="18" charset="0"/>
                <a:cs typeface="Times New Roman" panose="02020603050405020304" pitchFamily="18" charset="0"/>
              </a:rPr>
              <a:t>ORIENTAÇÃO TRIBUTÁRIA DOLT/SUTRI N° </a:t>
            </a:r>
            <a:r>
              <a:rPr lang="pt-BR" b="1" dirty="0" smtClean="0">
                <a:solidFill>
                  <a:schemeClr val="bg1"/>
                </a:solidFill>
                <a:latin typeface="Times New Roman" panose="02020603050405020304" pitchFamily="18" charset="0"/>
                <a:cs typeface="Times New Roman" panose="02020603050405020304" pitchFamily="18" charset="0"/>
              </a:rPr>
              <a:t>001/2016 - PERGUNTAS </a:t>
            </a:r>
            <a:r>
              <a:rPr lang="pt-BR" b="1" dirty="0">
                <a:solidFill>
                  <a:schemeClr val="bg1"/>
                </a:solidFill>
                <a:latin typeface="Times New Roman" panose="02020603050405020304" pitchFamily="18" charset="0"/>
                <a:cs typeface="Times New Roman" panose="02020603050405020304" pitchFamily="18" charset="0"/>
              </a:rPr>
              <a:t>E RESPOSTAS</a:t>
            </a:r>
            <a:endParaRPr lang="pt-BR" dirty="0">
              <a:solidFill>
                <a:schemeClr val="bg1"/>
              </a:solidFill>
              <a:latin typeface="Times New Roman" panose="02020603050405020304" pitchFamily="18" charset="0"/>
              <a:cs typeface="Times New Roman" panose="02020603050405020304" pitchFamily="18" charset="0"/>
            </a:endParaRPr>
          </a:p>
          <a:p>
            <a:r>
              <a:rPr lang="pt-BR" b="1" dirty="0">
                <a:solidFill>
                  <a:schemeClr val="bg1"/>
                </a:solidFill>
                <a:latin typeface="Times New Roman" panose="02020603050405020304" pitchFamily="18" charset="0"/>
                <a:cs typeface="Times New Roman" panose="02020603050405020304" pitchFamily="18" charset="0"/>
              </a:rPr>
              <a:t> </a:t>
            </a:r>
            <a:endParaRPr lang="pt-BR" dirty="0">
              <a:solidFill>
                <a:schemeClr val="bg1"/>
              </a:solidFill>
              <a:latin typeface="Times New Roman" panose="02020603050405020304" pitchFamily="18" charset="0"/>
              <a:cs typeface="Times New Roman" panose="02020603050405020304" pitchFamily="18" charset="0"/>
            </a:endParaRPr>
          </a:p>
          <a:p>
            <a:pPr algn="just"/>
            <a:r>
              <a:rPr lang="pt-BR" b="1" dirty="0">
                <a:solidFill>
                  <a:schemeClr val="bg1"/>
                </a:solidFill>
                <a:latin typeface="Times New Roman" panose="02020603050405020304" pitchFamily="18" charset="0"/>
                <a:cs typeface="Times New Roman" panose="02020603050405020304" pitchFamily="18" charset="0"/>
              </a:rPr>
              <a:t>17 - Como o contribuinte, optante pelo Simples Nacional, poderá se restituir do ICMS relativo às mercadorias excluídas do regime da substituição tributária?</a:t>
            </a:r>
            <a:endParaRPr lang="pt-BR" dirty="0">
              <a:solidFill>
                <a:schemeClr val="bg1"/>
              </a:solidFill>
              <a:latin typeface="Times New Roman" panose="02020603050405020304" pitchFamily="18" charset="0"/>
              <a:cs typeface="Times New Roman" panose="02020603050405020304" pitchFamily="18" charset="0"/>
            </a:endParaRPr>
          </a:p>
          <a:p>
            <a:pPr algn="just"/>
            <a:r>
              <a:rPr lang="pt-BR" b="1" dirty="0">
                <a:solidFill>
                  <a:schemeClr val="bg1"/>
                </a:solidFill>
                <a:latin typeface="Times New Roman" panose="02020603050405020304" pitchFamily="18" charset="0"/>
                <a:cs typeface="Times New Roman" panose="02020603050405020304" pitchFamily="18" charset="0"/>
              </a:rPr>
              <a:t>R: </a:t>
            </a:r>
            <a:r>
              <a:rPr lang="pt-BR" dirty="0">
                <a:solidFill>
                  <a:schemeClr val="bg1"/>
                </a:solidFill>
                <a:latin typeface="Times New Roman" panose="02020603050405020304" pitchFamily="18" charset="0"/>
                <a:cs typeface="Times New Roman" panose="02020603050405020304" pitchFamily="18" charset="0"/>
              </a:rPr>
              <a:t>Os contribuintes optantes pelo regime do Simples Nacional terão direito à restituição do imposto devido a título de substituição tributária correspondente à parcela do fato gerador presumido que não se realizou</a:t>
            </a:r>
            <a:r>
              <a:rPr lang="pt-BR" dirty="0" smtClean="0">
                <a:solidFill>
                  <a:schemeClr val="bg1"/>
                </a:solidFill>
                <a:latin typeface="Times New Roman" panose="02020603050405020304" pitchFamily="18" charset="0"/>
                <a:cs typeface="Times New Roman" panose="02020603050405020304" pitchFamily="18" charset="0"/>
              </a:rPr>
              <a:t>. Após </a:t>
            </a:r>
            <a:r>
              <a:rPr lang="pt-BR" dirty="0">
                <a:solidFill>
                  <a:schemeClr val="bg1"/>
                </a:solidFill>
                <a:latin typeface="Times New Roman" panose="02020603050405020304" pitchFamily="18" charset="0"/>
                <a:cs typeface="Times New Roman" panose="02020603050405020304" pitchFamily="18" charset="0"/>
              </a:rPr>
              <a:t>observados os procedimentos constantes no art. 27 da Resolução nº 4.855/2015, a restituição do ICMS/ST será realizada nos termos do § 1º do art. 24 desta resolução.</a:t>
            </a:r>
          </a:p>
          <a:p>
            <a:pPr algn="just"/>
            <a:r>
              <a:rPr lang="pt-BR" dirty="0">
                <a:solidFill>
                  <a:schemeClr val="bg1"/>
                </a:solidFill>
                <a:latin typeface="Times New Roman" panose="02020603050405020304" pitchFamily="18" charset="0"/>
                <a:cs typeface="Times New Roman" panose="02020603050405020304" pitchFamily="18" charset="0"/>
              </a:rPr>
              <a:t> </a:t>
            </a:r>
          </a:p>
          <a:p>
            <a:pPr algn="just"/>
            <a:r>
              <a:rPr lang="pt-BR" dirty="0">
                <a:solidFill>
                  <a:schemeClr val="bg1"/>
                </a:solidFill>
                <a:latin typeface="Times New Roman" panose="02020603050405020304" pitchFamily="18" charset="0"/>
                <a:cs typeface="Times New Roman" panose="02020603050405020304" pitchFamily="18" charset="0"/>
              </a:rPr>
              <a:t>Exemplo</a:t>
            </a:r>
            <a:r>
              <a:rPr lang="pt-BR" dirty="0" smtClean="0">
                <a:solidFill>
                  <a:schemeClr val="bg1"/>
                </a:solidFill>
                <a:latin typeface="Times New Roman" panose="02020603050405020304" pitchFamily="18" charset="0"/>
                <a:cs typeface="Times New Roman" panose="02020603050405020304" pitchFamily="18" charset="0"/>
              </a:rPr>
              <a:t>: Considerando-se</a:t>
            </a:r>
            <a:r>
              <a:rPr lang="pt-BR" dirty="0">
                <a:solidFill>
                  <a:schemeClr val="bg1"/>
                </a:solidFill>
                <a:latin typeface="Times New Roman" panose="02020603050405020304" pitchFamily="18" charset="0"/>
                <a:cs typeface="Times New Roman" panose="02020603050405020304" pitchFamily="18" charset="0"/>
              </a:rPr>
              <a:t>, hipoteticamente, uma receita bruta de R$ </a:t>
            </a:r>
            <a:r>
              <a:rPr lang="pt-BR" dirty="0" smtClean="0">
                <a:solidFill>
                  <a:schemeClr val="bg1"/>
                </a:solidFill>
                <a:latin typeface="Times New Roman" panose="02020603050405020304" pitchFamily="18" charset="0"/>
                <a:cs typeface="Times New Roman" panose="02020603050405020304" pitchFamily="18" charset="0"/>
              </a:rPr>
              <a:t>15.000,00, auferida </a:t>
            </a:r>
            <a:r>
              <a:rPr lang="pt-BR" dirty="0">
                <a:solidFill>
                  <a:schemeClr val="bg1"/>
                </a:solidFill>
                <a:latin typeface="Times New Roman" panose="02020603050405020304" pitchFamily="18" charset="0"/>
                <a:cs typeface="Times New Roman" panose="02020603050405020304" pitchFamily="18" charset="0"/>
              </a:rPr>
              <a:t>em um determinado mês, o valor de ICMS a recolher seria de R$ </a:t>
            </a:r>
            <a:r>
              <a:rPr lang="pt-BR" dirty="0" smtClean="0">
                <a:solidFill>
                  <a:schemeClr val="bg1"/>
                </a:solidFill>
                <a:latin typeface="Times New Roman" panose="02020603050405020304" pitchFamily="18" charset="0"/>
                <a:cs typeface="Times New Roman" panose="02020603050405020304" pitchFamily="18" charset="0"/>
              </a:rPr>
              <a:t>187,50. </a:t>
            </a:r>
            <a:r>
              <a:rPr lang="pt-BR" dirty="0">
                <a:solidFill>
                  <a:schemeClr val="bg1"/>
                </a:solidFill>
                <a:latin typeface="Times New Roman" panose="02020603050405020304" pitchFamily="18" charset="0"/>
                <a:cs typeface="Times New Roman" panose="02020603050405020304" pitchFamily="18" charset="0"/>
              </a:rPr>
              <a:t>Entretanto, este contribuinte, em virtude do inventário do estoque realizado no dia 31/12/2015, verificou que havia direito à restituição no valor de R$ 62,50 (sessenta e dois reais e cinquenta centavos), que foi ratificada pelo fisco.</a:t>
            </a:r>
          </a:p>
          <a:p>
            <a:pPr algn="just"/>
            <a:r>
              <a:rPr lang="pt-BR" dirty="0">
                <a:solidFill>
                  <a:schemeClr val="bg1"/>
                </a:solidFill>
                <a:latin typeface="Times New Roman" panose="02020603050405020304" pitchFamily="18" charset="0"/>
                <a:cs typeface="Times New Roman" panose="02020603050405020304" pitchFamily="18" charset="0"/>
              </a:rPr>
              <a:t>Assim, a restituição acima citada será efetivada mediante compensação com o imposto devido a este Estado apurado de acordo com o regime do Simples Nacional, hipótese em que observará os seguintes procedimentos: </a:t>
            </a:r>
          </a:p>
        </p:txBody>
      </p:sp>
    </p:spTree>
    <p:extLst>
      <p:ext uri="{BB962C8B-B14F-4D97-AF65-F5344CB8AC3E}">
        <p14:creationId xmlns:p14="http://schemas.microsoft.com/office/powerpoint/2010/main" val="15701172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805184" y="556918"/>
            <a:ext cx="9540554" cy="431910"/>
          </a:xfrm>
          <a:prstGeom prst="roundRect">
            <a:avLst/>
          </a:prstGeom>
          <a:gradFill>
            <a:gsLst>
              <a:gs pos="0">
                <a:srgbClr val="0070C0"/>
              </a:gs>
              <a:gs pos="100000">
                <a:schemeClr val="dk1">
                  <a:shade val="90000"/>
                  <a:lumMod val="84000"/>
                </a:schemeClr>
              </a:gs>
            </a:gsLst>
          </a:gra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latin typeface="Times New Roman" pitchFamily="18" charset="0"/>
                <a:cs typeface="Times New Roman" pitchFamily="18" charset="0"/>
              </a:rPr>
              <a:t>Resolução 4.855, de 29/12/2015 –  Restituição ICMS /ST-Estoque – SIMPLES NACIONAL</a:t>
            </a:r>
            <a:endParaRPr lang="pt-BR" b="1" dirty="0">
              <a:solidFill>
                <a:schemeClr val="tx1"/>
              </a:solidFill>
              <a:latin typeface="Times New Roman" pitchFamily="18" charset="0"/>
              <a:cs typeface="Times New Roman" pitchFamily="18" charset="0"/>
            </a:endParaRPr>
          </a:p>
        </p:txBody>
      </p:sp>
      <p:sp>
        <p:nvSpPr>
          <p:cNvPr id="10" name="Retângulo 9"/>
          <p:cNvSpPr/>
          <p:nvPr/>
        </p:nvSpPr>
        <p:spPr>
          <a:xfrm>
            <a:off x="740733" y="1138407"/>
            <a:ext cx="10717842" cy="5355312"/>
          </a:xfrm>
          <a:prstGeom prst="rect">
            <a:avLst/>
          </a:prstGeom>
        </p:spPr>
        <p:txBody>
          <a:bodyPr wrap="square">
            <a:spAutoFit/>
          </a:bodyPr>
          <a:lstStyle/>
          <a:p>
            <a:pPr algn="just"/>
            <a:r>
              <a:rPr lang="pt-BR" dirty="0">
                <a:solidFill>
                  <a:schemeClr val="bg1"/>
                </a:solidFill>
                <a:latin typeface="Times New Roman" panose="02020603050405020304" pitchFamily="18" charset="0"/>
                <a:cs typeface="Times New Roman" panose="02020603050405020304" pitchFamily="18" charset="0"/>
              </a:rPr>
              <a:t>1 - Fazer uma regra de três simples, contendo o valor da receita bruta mensal e o imposto dela decorrente, bem como o valor a ser restituído, da seguinte forma</a:t>
            </a:r>
            <a:r>
              <a:rPr lang="pt-BR" dirty="0" smtClean="0">
                <a:solidFill>
                  <a:schemeClr val="bg1"/>
                </a:solidFill>
                <a:latin typeface="Times New Roman" panose="02020603050405020304" pitchFamily="18" charset="0"/>
                <a:cs typeface="Times New Roman" panose="02020603050405020304" pitchFamily="18" charset="0"/>
              </a:rPr>
              <a:t>:</a:t>
            </a:r>
          </a:p>
          <a:p>
            <a:pPr algn="just"/>
            <a:endParaRPr lang="pt-BR" dirty="0" smtClean="0">
              <a:solidFill>
                <a:schemeClr val="bg1"/>
              </a:solidFill>
              <a:latin typeface="Times New Roman" panose="02020603050405020304" pitchFamily="18" charset="0"/>
              <a:cs typeface="Times New Roman" panose="02020603050405020304" pitchFamily="18" charset="0"/>
            </a:endParaRPr>
          </a:p>
          <a:p>
            <a:pPr algn="just"/>
            <a:endParaRPr lang="pt-BR" dirty="0" smtClean="0">
              <a:solidFill>
                <a:schemeClr val="bg1"/>
              </a:solidFill>
              <a:latin typeface="Times New Roman" panose="02020603050405020304" pitchFamily="18" charset="0"/>
              <a:cs typeface="Times New Roman" panose="02020603050405020304" pitchFamily="18" charset="0"/>
            </a:endParaRPr>
          </a:p>
          <a:p>
            <a:pPr algn="just"/>
            <a:endParaRPr lang="pt-BR" dirty="0">
              <a:solidFill>
                <a:schemeClr val="bg1"/>
              </a:solidFill>
              <a:latin typeface="Times New Roman" panose="02020603050405020304" pitchFamily="18" charset="0"/>
              <a:cs typeface="Times New Roman" panose="02020603050405020304" pitchFamily="18" charset="0"/>
            </a:endParaRPr>
          </a:p>
          <a:p>
            <a:pPr algn="just"/>
            <a:endParaRPr lang="pt-BR" dirty="0" smtClean="0">
              <a:solidFill>
                <a:schemeClr val="bg1"/>
              </a:solidFill>
              <a:latin typeface="Times New Roman" panose="02020603050405020304" pitchFamily="18" charset="0"/>
              <a:cs typeface="Times New Roman" panose="02020603050405020304" pitchFamily="18" charset="0"/>
            </a:endParaRPr>
          </a:p>
          <a:p>
            <a:pPr algn="just"/>
            <a:r>
              <a:rPr lang="pt-BR" dirty="0" smtClean="0">
                <a:solidFill>
                  <a:schemeClr val="bg1"/>
                </a:solidFill>
                <a:latin typeface="Times New Roman" panose="02020603050405020304" pitchFamily="18" charset="0"/>
                <a:cs typeface="Times New Roman" panose="02020603050405020304" pitchFamily="18" charset="0"/>
              </a:rPr>
              <a:t>2 </a:t>
            </a:r>
            <a:r>
              <a:rPr lang="pt-BR" dirty="0">
                <a:solidFill>
                  <a:schemeClr val="bg1"/>
                </a:solidFill>
                <a:latin typeface="Times New Roman" panose="02020603050405020304" pitchFamily="18" charset="0"/>
                <a:cs typeface="Times New Roman" panose="02020603050405020304" pitchFamily="18" charset="0"/>
              </a:rPr>
              <a:t>- Selecionar a opção “Isenção” contida no campo ICMS do quadro “Exigibilidade suspensa, Imunidade, Isenção/Redução, Lançamento de Ofício” da atividade “Revenda de Mercadorias Exceto para o Exterior” do Programa Gerador do Documento de Arrecadação do Simples Nacional (PGDAS);</a:t>
            </a:r>
          </a:p>
          <a:p>
            <a:pPr algn="just"/>
            <a:endParaRPr lang="pt-BR" dirty="0">
              <a:solidFill>
                <a:schemeClr val="bg1"/>
              </a:solidFill>
              <a:latin typeface="Times New Roman" panose="02020603050405020304" pitchFamily="18" charset="0"/>
              <a:cs typeface="Times New Roman" panose="02020603050405020304" pitchFamily="18" charset="0"/>
            </a:endParaRPr>
          </a:p>
          <a:p>
            <a:pPr algn="just"/>
            <a:r>
              <a:rPr lang="pt-BR" dirty="0" smtClean="0">
                <a:solidFill>
                  <a:schemeClr val="bg1"/>
                </a:solidFill>
                <a:latin typeface="Times New Roman" panose="02020603050405020304" pitchFamily="18" charset="0"/>
                <a:cs typeface="Times New Roman" panose="02020603050405020304" pitchFamily="18" charset="0"/>
              </a:rPr>
              <a:t>3 </a:t>
            </a:r>
            <a:r>
              <a:rPr lang="pt-BR" dirty="0">
                <a:solidFill>
                  <a:schemeClr val="bg1"/>
                </a:solidFill>
                <a:latin typeface="Times New Roman" panose="02020603050405020304" pitchFamily="18" charset="0"/>
                <a:cs typeface="Times New Roman" panose="02020603050405020304" pitchFamily="18" charset="0"/>
              </a:rPr>
              <a:t>- Preencher o campo destinado a informar a parcela de receita do ICMS com </a:t>
            </a:r>
            <a:r>
              <a:rPr lang="pt-BR" dirty="0" smtClean="0">
                <a:solidFill>
                  <a:schemeClr val="bg1"/>
                </a:solidFill>
                <a:latin typeface="Times New Roman" panose="02020603050405020304" pitchFamily="18" charset="0"/>
                <a:cs typeface="Times New Roman" panose="02020603050405020304" pitchFamily="18" charset="0"/>
              </a:rPr>
              <a:t>isenção com </a:t>
            </a:r>
            <a:r>
              <a:rPr lang="pt-BR" dirty="0">
                <a:solidFill>
                  <a:schemeClr val="bg1"/>
                </a:solidFill>
                <a:latin typeface="Times New Roman" panose="02020603050405020304" pitchFamily="18" charset="0"/>
                <a:cs typeface="Times New Roman" panose="02020603050405020304" pitchFamily="18" charset="0"/>
              </a:rPr>
              <a:t>o valor resultante da regra de três citada acima.</a:t>
            </a:r>
          </a:p>
          <a:p>
            <a:pPr algn="just"/>
            <a:endParaRPr lang="pt-BR" dirty="0" smtClean="0">
              <a:solidFill>
                <a:schemeClr val="bg1"/>
              </a:solidFill>
              <a:latin typeface="Times New Roman" panose="02020603050405020304" pitchFamily="18" charset="0"/>
              <a:cs typeface="Times New Roman" panose="02020603050405020304" pitchFamily="18" charset="0"/>
            </a:endParaRPr>
          </a:p>
          <a:p>
            <a:pPr algn="just"/>
            <a:endParaRPr lang="pt-BR" dirty="0">
              <a:solidFill>
                <a:schemeClr val="bg1"/>
              </a:solidFill>
              <a:latin typeface="Times New Roman" panose="02020603050405020304" pitchFamily="18" charset="0"/>
              <a:cs typeface="Times New Roman" panose="02020603050405020304" pitchFamily="18" charset="0"/>
            </a:endParaRPr>
          </a:p>
          <a:p>
            <a:pPr algn="just"/>
            <a:endParaRPr lang="pt-BR" dirty="0" smtClean="0">
              <a:solidFill>
                <a:schemeClr val="bg1"/>
              </a:solidFill>
              <a:latin typeface="Times New Roman" panose="02020603050405020304" pitchFamily="18" charset="0"/>
              <a:cs typeface="Times New Roman" panose="02020603050405020304" pitchFamily="18" charset="0"/>
            </a:endParaRPr>
          </a:p>
          <a:p>
            <a:pPr algn="just"/>
            <a:endParaRPr lang="pt-BR" dirty="0">
              <a:solidFill>
                <a:schemeClr val="bg1"/>
              </a:solidFill>
              <a:latin typeface="Times New Roman" panose="02020603050405020304" pitchFamily="18" charset="0"/>
              <a:cs typeface="Times New Roman" panose="02020603050405020304" pitchFamily="18" charset="0"/>
            </a:endParaRPr>
          </a:p>
          <a:p>
            <a:pPr algn="just"/>
            <a:r>
              <a:rPr lang="pt-BR" dirty="0" smtClean="0">
                <a:solidFill>
                  <a:schemeClr val="bg1"/>
                </a:solidFill>
                <a:latin typeface="Times New Roman" panose="02020603050405020304" pitchFamily="18" charset="0"/>
                <a:cs typeface="Times New Roman" panose="02020603050405020304" pitchFamily="18" charset="0"/>
              </a:rPr>
              <a:t>Todavia</a:t>
            </a:r>
            <a:r>
              <a:rPr lang="pt-BR" dirty="0">
                <a:solidFill>
                  <a:schemeClr val="bg1"/>
                </a:solidFill>
                <a:latin typeface="Times New Roman" panose="02020603050405020304" pitchFamily="18" charset="0"/>
                <a:cs typeface="Times New Roman" panose="02020603050405020304" pitchFamily="18" charset="0"/>
              </a:rPr>
              <a:t>, se o valor total a ser restituído for superior ao montante de ICMS devido no mês, o valor excedente será utilizado nos meses subsequentes, observado o procedimento acima</a:t>
            </a:r>
            <a:r>
              <a:rPr lang="pt-BR" dirty="0" smtClean="0">
                <a:solidFill>
                  <a:schemeClr val="bg1"/>
                </a:solidFill>
                <a:latin typeface="Times New Roman" panose="02020603050405020304" pitchFamily="18" charset="0"/>
                <a:cs typeface="Times New Roman" panose="02020603050405020304" pitchFamily="18" charset="0"/>
              </a:rPr>
              <a:t>.</a:t>
            </a:r>
            <a:endParaRPr lang="pt-BR" dirty="0">
              <a:solidFill>
                <a:schemeClr val="bg1"/>
              </a:solidFill>
              <a:latin typeface="Times New Roman" panose="02020603050405020304" pitchFamily="18" charset="0"/>
              <a:cs typeface="Times New Roman" panose="02020603050405020304" pitchFamily="18" charset="0"/>
            </a:endParaRPr>
          </a:p>
          <a:p>
            <a:endParaRPr lang="pt-BR" dirty="0" smtClean="0">
              <a:solidFill>
                <a:schemeClr val="bg1"/>
              </a:solidFill>
              <a:latin typeface="Times New Roman" pitchFamily="18" charset="0"/>
              <a:cs typeface="Times New Roman" pitchFamily="18" charset="0"/>
            </a:endParaRPr>
          </a:p>
        </p:txBody>
      </p:sp>
      <p:pic>
        <p:nvPicPr>
          <p:cNvPr id="12" name="Imagem 11"/>
          <p:cNvPicPr/>
          <p:nvPr/>
        </p:nvPicPr>
        <p:blipFill>
          <a:blip r:embed="rId3" cstate="print"/>
          <a:srcRect/>
          <a:stretch>
            <a:fillRect/>
          </a:stretch>
        </p:blipFill>
        <p:spPr bwMode="auto">
          <a:xfrm>
            <a:off x="5210174" y="1446982"/>
            <a:ext cx="3570969" cy="1165589"/>
          </a:xfrm>
          <a:prstGeom prst="rect">
            <a:avLst/>
          </a:prstGeom>
          <a:noFill/>
          <a:ln w="9525">
            <a:noFill/>
            <a:miter lim="800000"/>
            <a:headEnd/>
            <a:tailEnd/>
          </a:ln>
        </p:spPr>
      </p:pic>
      <p:pic>
        <p:nvPicPr>
          <p:cNvPr id="13" name="Imagem 12"/>
          <p:cNvPicPr/>
          <p:nvPr/>
        </p:nvPicPr>
        <p:blipFill>
          <a:blip r:embed="rId4" cstate="print"/>
          <a:srcRect/>
          <a:stretch>
            <a:fillRect/>
          </a:stretch>
        </p:blipFill>
        <p:spPr bwMode="auto">
          <a:xfrm>
            <a:off x="4285114" y="4264569"/>
            <a:ext cx="4699229" cy="1109345"/>
          </a:xfrm>
          <a:prstGeom prst="rect">
            <a:avLst/>
          </a:prstGeom>
          <a:noFill/>
          <a:ln w="9525">
            <a:noFill/>
            <a:miter lim="800000"/>
            <a:headEnd/>
            <a:tailEnd/>
          </a:ln>
        </p:spPr>
      </p:pic>
    </p:spTree>
    <p:extLst>
      <p:ext uri="{BB962C8B-B14F-4D97-AF65-F5344CB8AC3E}">
        <p14:creationId xmlns:p14="http://schemas.microsoft.com/office/powerpoint/2010/main" val="35650544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2" name="Retângulo 1"/>
          <p:cNvSpPr/>
          <p:nvPr/>
        </p:nvSpPr>
        <p:spPr>
          <a:xfrm>
            <a:off x="860794" y="1386042"/>
            <a:ext cx="10597781" cy="5078313"/>
          </a:xfrm>
          <a:prstGeom prst="rect">
            <a:avLst/>
          </a:prstGeom>
        </p:spPr>
        <p:txBody>
          <a:bodyPr wrap="square">
            <a:spAutoFit/>
          </a:bodyPr>
          <a:lstStyle/>
          <a:p>
            <a:pPr algn="just"/>
            <a:r>
              <a:rPr lang="pt-BR" dirty="0" smtClean="0">
                <a:solidFill>
                  <a:schemeClr val="bg1"/>
                </a:solidFill>
                <a:latin typeface="Times New Roman" pitchFamily="18" charset="0"/>
                <a:cs typeface="Times New Roman" pitchFamily="18" charset="0"/>
              </a:rPr>
              <a:t>A substituição tributária se traduz em atribuir a determinada pessoa a responsabilidade ou a obrigação de recolher o imposto devido por outrem, também contribuinte. </a:t>
            </a:r>
          </a:p>
          <a:p>
            <a:pPr algn="just"/>
            <a:endParaRPr lang="pt-BR" dirty="0" smtClean="0">
              <a:solidFill>
                <a:schemeClr val="bg1"/>
              </a:solidFill>
              <a:latin typeface="Times New Roman" pitchFamily="18" charset="0"/>
              <a:cs typeface="Times New Roman" pitchFamily="18" charset="0"/>
            </a:endParaRPr>
          </a:p>
          <a:p>
            <a:pPr algn="just"/>
            <a:r>
              <a:rPr lang="pt-BR" b="1" dirty="0" smtClean="0">
                <a:solidFill>
                  <a:schemeClr val="bg1"/>
                </a:solidFill>
                <a:latin typeface="Times New Roman" pitchFamily="18" charset="0"/>
                <a:cs typeface="Times New Roman" pitchFamily="18" charset="0"/>
              </a:rPr>
              <a:t>Modalidades de Substituição Tributária:</a:t>
            </a:r>
          </a:p>
          <a:p>
            <a:pPr algn="just"/>
            <a:endParaRPr lang="pt-BR" b="1" dirty="0" smtClean="0">
              <a:solidFill>
                <a:schemeClr val="bg1"/>
              </a:solidFill>
              <a:latin typeface="Times New Roman" pitchFamily="18" charset="0"/>
              <a:cs typeface="Times New Roman" pitchFamily="18" charset="0"/>
            </a:endParaRPr>
          </a:p>
          <a:p>
            <a:pPr algn="just">
              <a:buFont typeface="Wingdings" pitchFamily="2" charset="2"/>
              <a:buChar char="ü"/>
            </a:pPr>
            <a:r>
              <a:rPr lang="pt-BR" dirty="0" smtClean="0">
                <a:solidFill>
                  <a:schemeClr val="bg1"/>
                </a:solidFill>
                <a:latin typeface="Times New Roman" pitchFamily="18" charset="0"/>
                <a:cs typeface="Times New Roman" pitchFamily="18" charset="0"/>
              </a:rPr>
              <a:t> </a:t>
            </a:r>
            <a:r>
              <a:rPr lang="pt-BR" dirty="0" smtClean="0">
                <a:latin typeface="Times New Roman" pitchFamily="18" charset="0"/>
                <a:cs typeface="Times New Roman" pitchFamily="18" charset="0"/>
              </a:rPr>
              <a:t>  </a:t>
            </a:r>
            <a:r>
              <a:rPr lang="pt-BR" b="1" dirty="0" smtClean="0">
                <a:solidFill>
                  <a:schemeClr val="bg1"/>
                </a:solidFill>
                <a:latin typeface="Times New Roman" pitchFamily="18" charset="0"/>
                <a:cs typeface="Times New Roman" pitchFamily="18" charset="0"/>
              </a:rPr>
              <a:t>Substituição tributária em operações antecedentes</a:t>
            </a:r>
            <a:r>
              <a:rPr lang="pt-BR" dirty="0" smtClean="0">
                <a:solidFill>
                  <a:schemeClr val="bg1"/>
                </a:solidFill>
                <a:latin typeface="Times New Roman" pitchFamily="18" charset="0"/>
                <a:cs typeface="Times New Roman" pitchFamily="18" charset="0"/>
              </a:rPr>
              <a:t> - Aplica-se a substituição tributária na modalidade antecedente, quando o </a:t>
            </a:r>
            <a:r>
              <a:rPr lang="pt-BR" dirty="0" smtClean="0">
                <a:solidFill>
                  <a:srgbClr val="FF0000"/>
                </a:solidFill>
                <a:latin typeface="Times New Roman" pitchFamily="18" charset="0"/>
                <a:cs typeface="Times New Roman" pitchFamily="18" charset="0"/>
              </a:rPr>
              <a:t>imposto devido pelo remetente ou alienante</a:t>
            </a:r>
            <a:r>
              <a:rPr lang="pt-BR" dirty="0" smtClean="0">
                <a:solidFill>
                  <a:schemeClr val="bg1"/>
                </a:solidFill>
                <a:latin typeface="Times New Roman" pitchFamily="18" charset="0"/>
                <a:cs typeface="Times New Roman" pitchFamily="18" charset="0"/>
              </a:rPr>
              <a:t> da mercadoria </a:t>
            </a:r>
            <a:r>
              <a:rPr lang="pt-BR" dirty="0" smtClean="0">
                <a:solidFill>
                  <a:srgbClr val="FF0000"/>
                </a:solidFill>
                <a:latin typeface="Times New Roman" pitchFamily="18" charset="0"/>
                <a:cs typeface="Times New Roman" pitchFamily="18" charset="0"/>
              </a:rPr>
              <a:t>ficar sob a responsabilidade do destinatário</a:t>
            </a:r>
            <a:r>
              <a:rPr lang="pt-BR" dirty="0" smtClean="0">
                <a:solidFill>
                  <a:schemeClr val="bg1"/>
                </a:solidFill>
                <a:latin typeface="Times New Roman" pitchFamily="18" charset="0"/>
                <a:cs typeface="Times New Roman" pitchFamily="18" charset="0"/>
              </a:rPr>
              <a:t>. Diz-se substituição tributária "para trás".</a:t>
            </a:r>
          </a:p>
          <a:p>
            <a:pPr algn="just"/>
            <a:endParaRPr lang="pt-BR" dirty="0" smtClean="0">
              <a:solidFill>
                <a:schemeClr val="bg1"/>
              </a:solidFill>
              <a:latin typeface="Times New Roman" pitchFamily="18" charset="0"/>
              <a:cs typeface="Times New Roman" pitchFamily="18" charset="0"/>
            </a:endParaRPr>
          </a:p>
          <a:p>
            <a:pPr algn="just">
              <a:buFont typeface="Wingdings" pitchFamily="2" charset="2"/>
              <a:buChar char="ü"/>
            </a:pPr>
            <a:r>
              <a:rPr lang="pt-BR" dirty="0" smtClean="0">
                <a:solidFill>
                  <a:schemeClr val="bg1"/>
                </a:solidFill>
                <a:latin typeface="Times New Roman" pitchFamily="18" charset="0"/>
                <a:cs typeface="Times New Roman" pitchFamily="18" charset="0"/>
              </a:rPr>
              <a:t>    </a:t>
            </a:r>
            <a:r>
              <a:rPr lang="pt-BR" b="1" dirty="0" smtClean="0">
                <a:solidFill>
                  <a:schemeClr val="bg1"/>
                </a:solidFill>
                <a:latin typeface="Times New Roman" pitchFamily="18" charset="0"/>
                <a:cs typeface="Times New Roman" pitchFamily="18" charset="0"/>
              </a:rPr>
              <a:t>Substituição tributária em prestações concomitantes -</a:t>
            </a:r>
            <a:r>
              <a:rPr lang="pt-BR" dirty="0" smtClean="0">
                <a:solidFill>
                  <a:schemeClr val="bg1"/>
                </a:solidFill>
                <a:latin typeface="Times New Roman" pitchFamily="18" charset="0"/>
                <a:cs typeface="Times New Roman" pitchFamily="18" charset="0"/>
              </a:rPr>
              <a:t> Aplica-se a substituição tributária na modalidade concomitante, quando, por exemplo, </a:t>
            </a:r>
            <a:r>
              <a:rPr lang="pt-BR" dirty="0" smtClean="0">
                <a:solidFill>
                  <a:srgbClr val="FF0000"/>
                </a:solidFill>
                <a:latin typeface="Times New Roman" pitchFamily="18" charset="0"/>
                <a:cs typeface="Times New Roman" pitchFamily="18" charset="0"/>
              </a:rPr>
              <a:t>o recolhimento do imposto devido pelo prestador de serviço de transporte</a:t>
            </a:r>
            <a:r>
              <a:rPr lang="pt-BR" dirty="0" smtClean="0">
                <a:solidFill>
                  <a:schemeClr val="bg1"/>
                </a:solidFill>
                <a:latin typeface="Times New Roman" pitchFamily="18" charset="0"/>
                <a:cs typeface="Times New Roman" pitchFamily="18" charset="0"/>
              </a:rPr>
              <a:t> rodoviário de carga </a:t>
            </a:r>
            <a:r>
              <a:rPr lang="pt-BR" dirty="0" smtClean="0">
                <a:solidFill>
                  <a:srgbClr val="FF0000"/>
                </a:solidFill>
                <a:latin typeface="Times New Roman" pitchFamily="18" charset="0"/>
                <a:cs typeface="Times New Roman" pitchFamily="18" charset="0"/>
              </a:rPr>
              <a:t>ficar sob a responsabilidade do alienante ou do remetente</a:t>
            </a:r>
            <a:r>
              <a:rPr lang="pt-BR" dirty="0" smtClean="0">
                <a:solidFill>
                  <a:schemeClr val="bg1"/>
                </a:solidFill>
                <a:latin typeface="Times New Roman" pitchFamily="18" charset="0"/>
                <a:cs typeface="Times New Roman" pitchFamily="18" charset="0"/>
              </a:rPr>
              <a:t> por ocasião da saída da mercadoria, em relação à prestação realizada.</a:t>
            </a:r>
          </a:p>
          <a:p>
            <a:pPr algn="just"/>
            <a:endParaRPr lang="pt-BR" dirty="0" smtClean="0">
              <a:solidFill>
                <a:schemeClr val="bg1"/>
              </a:solidFill>
              <a:latin typeface="Times New Roman" pitchFamily="18" charset="0"/>
              <a:cs typeface="Times New Roman" pitchFamily="18" charset="0"/>
            </a:endParaRPr>
          </a:p>
          <a:p>
            <a:pPr algn="just">
              <a:buFont typeface="Wingdings" pitchFamily="2" charset="2"/>
              <a:buChar char="ü"/>
            </a:pPr>
            <a:r>
              <a:rPr lang="pt-BR" dirty="0" smtClean="0">
                <a:solidFill>
                  <a:schemeClr val="bg1"/>
                </a:solidFill>
                <a:latin typeface="Times New Roman" pitchFamily="18" charset="0"/>
                <a:cs typeface="Times New Roman" pitchFamily="18" charset="0"/>
              </a:rPr>
              <a:t>   </a:t>
            </a:r>
            <a:r>
              <a:rPr lang="pt-BR" b="1" dirty="0" smtClean="0">
                <a:solidFill>
                  <a:schemeClr val="bg1"/>
                </a:solidFill>
                <a:latin typeface="Times New Roman" pitchFamily="18" charset="0"/>
                <a:cs typeface="Times New Roman" pitchFamily="18" charset="0"/>
              </a:rPr>
              <a:t>Substituição tributária em operações </a:t>
            </a:r>
            <a:r>
              <a:rPr lang="pt-BR" b="1" dirty="0" err="1" smtClean="0">
                <a:solidFill>
                  <a:schemeClr val="bg1"/>
                </a:solidFill>
                <a:latin typeface="Times New Roman" pitchFamily="18" charset="0"/>
                <a:cs typeface="Times New Roman" pitchFamily="18" charset="0"/>
              </a:rPr>
              <a:t>subseqüentes</a:t>
            </a:r>
            <a:r>
              <a:rPr lang="pt-BR" b="1" dirty="0" smtClean="0">
                <a:solidFill>
                  <a:schemeClr val="bg1"/>
                </a:solidFill>
                <a:latin typeface="Times New Roman" pitchFamily="18" charset="0"/>
                <a:cs typeface="Times New Roman" pitchFamily="18" charset="0"/>
              </a:rPr>
              <a:t> -</a:t>
            </a:r>
            <a:r>
              <a:rPr lang="pt-BR" dirty="0" smtClean="0">
                <a:solidFill>
                  <a:schemeClr val="bg1"/>
                </a:solidFill>
                <a:latin typeface="Times New Roman" pitchFamily="18" charset="0"/>
                <a:cs typeface="Times New Roman" pitchFamily="18" charset="0"/>
              </a:rPr>
              <a:t> Aplica-se a substituição tributária na modalidade </a:t>
            </a:r>
            <a:r>
              <a:rPr lang="pt-BR" dirty="0" err="1" smtClean="0">
                <a:solidFill>
                  <a:schemeClr val="bg1"/>
                </a:solidFill>
                <a:latin typeface="Times New Roman" pitchFamily="18" charset="0"/>
                <a:cs typeface="Times New Roman" pitchFamily="18" charset="0"/>
              </a:rPr>
              <a:t>subseqüente</a:t>
            </a:r>
            <a:r>
              <a:rPr lang="pt-BR" dirty="0" smtClean="0">
                <a:solidFill>
                  <a:schemeClr val="bg1"/>
                </a:solidFill>
                <a:latin typeface="Times New Roman" pitchFamily="18" charset="0"/>
                <a:cs typeface="Times New Roman" pitchFamily="18" charset="0"/>
              </a:rPr>
              <a:t>, quando o recolhimento do </a:t>
            </a:r>
            <a:r>
              <a:rPr lang="pt-BR" dirty="0" smtClean="0">
                <a:solidFill>
                  <a:srgbClr val="FF0000"/>
                </a:solidFill>
                <a:latin typeface="Times New Roman" pitchFamily="18" charset="0"/>
                <a:cs typeface="Times New Roman" pitchFamily="18" charset="0"/>
              </a:rPr>
              <a:t>imposto devido pelo adquirente ou destinatário</a:t>
            </a:r>
            <a:r>
              <a:rPr lang="pt-BR" dirty="0" smtClean="0">
                <a:solidFill>
                  <a:schemeClr val="bg1"/>
                </a:solidFill>
                <a:latin typeface="Times New Roman" pitchFamily="18" charset="0"/>
                <a:cs typeface="Times New Roman" pitchFamily="18" charset="0"/>
              </a:rPr>
              <a:t> da mercadoria, nas sucessivas operações até o consumidor final, ficar sob a </a:t>
            </a:r>
            <a:r>
              <a:rPr lang="pt-BR" dirty="0" smtClean="0">
                <a:solidFill>
                  <a:srgbClr val="FF0000"/>
                </a:solidFill>
                <a:latin typeface="Times New Roman" pitchFamily="18" charset="0"/>
                <a:cs typeface="Times New Roman" pitchFamily="18" charset="0"/>
              </a:rPr>
              <a:t>responsabilidade do alienante ou remetente</a:t>
            </a:r>
            <a:r>
              <a:rPr lang="pt-BR" dirty="0" smtClean="0">
                <a:solidFill>
                  <a:schemeClr val="bg1"/>
                </a:solidFill>
                <a:latin typeface="Times New Roman" pitchFamily="18" charset="0"/>
                <a:cs typeface="Times New Roman" pitchFamily="18" charset="0"/>
              </a:rPr>
              <a:t> da mercadoria. Diz-se, comumente, substituição tributária "para frente“.</a:t>
            </a:r>
            <a:endParaRPr lang="pt-BR" dirty="0">
              <a:solidFill>
                <a:schemeClr val="bg1"/>
              </a:solidFill>
              <a:latin typeface="+mn-lt"/>
            </a:endParaRPr>
          </a:p>
        </p:txBody>
      </p:sp>
      <p:sp>
        <p:nvSpPr>
          <p:cNvPr id="10" name="Retângulo de cantos arredondados 9"/>
          <p:cNvSpPr/>
          <p:nvPr/>
        </p:nvSpPr>
        <p:spPr>
          <a:xfrm>
            <a:off x="750889" y="694182"/>
            <a:ext cx="6308818" cy="408478"/>
          </a:xfrm>
          <a:prstGeom prst="roundRect">
            <a:avLst/>
          </a:prstGeom>
          <a:gradFill>
            <a:gsLst>
              <a:gs pos="0">
                <a:srgbClr val="0070C0"/>
              </a:gs>
              <a:gs pos="100000">
                <a:schemeClr val="dk1">
                  <a:shade val="90000"/>
                  <a:lumMod val="84000"/>
                </a:schemeClr>
              </a:gs>
            </a:gsLst>
          </a:gradFill>
        </p:spPr>
        <p:style>
          <a:lnRef idx="0">
            <a:schemeClr val="dk1"/>
          </a:lnRef>
          <a:fillRef idx="3">
            <a:schemeClr val="dk1"/>
          </a:fillRef>
          <a:effectRef idx="3">
            <a:schemeClr val="dk1"/>
          </a:effectRef>
          <a:fontRef idx="minor">
            <a:schemeClr val="lt1"/>
          </a:fontRef>
        </p:style>
        <p:txBody>
          <a:bodyPr anchor="ctr"/>
          <a:lstStyle/>
          <a:p>
            <a:pPr fontAlgn="auto">
              <a:spcBef>
                <a:spcPts val="0"/>
              </a:spcBef>
              <a:spcAft>
                <a:spcPts val="0"/>
              </a:spcAft>
              <a:defRPr/>
            </a:pPr>
            <a:r>
              <a:rPr lang="pt-BR" b="1" dirty="0">
                <a:latin typeface="Times New Roman" pitchFamily="18" charset="0"/>
                <a:cs typeface="Times New Roman" pitchFamily="18" charset="0"/>
              </a:rPr>
              <a:t>Convênio ICMS  n° 92, </a:t>
            </a:r>
            <a:r>
              <a:rPr lang="pt-BR" b="1" dirty="0" smtClean="0">
                <a:latin typeface="Times New Roman" pitchFamily="18" charset="0"/>
                <a:cs typeface="Times New Roman" pitchFamily="18" charset="0"/>
              </a:rPr>
              <a:t>20/08/2015  -  </a:t>
            </a:r>
            <a:r>
              <a:rPr lang="pt-BR" b="1" dirty="0" smtClean="0">
                <a:solidFill>
                  <a:schemeClr val="tx1"/>
                </a:solidFill>
                <a:latin typeface="Times New Roman" pitchFamily="18" charset="0"/>
                <a:cs typeface="Times New Roman" pitchFamily="18" charset="0"/>
              </a:rPr>
              <a:t>Conceitos Preliminares </a:t>
            </a:r>
            <a:endParaRPr lang="pt-BR"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1288792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805185" y="556918"/>
            <a:ext cx="4309075" cy="431910"/>
          </a:xfrm>
          <a:prstGeom prst="roundRect">
            <a:avLst/>
          </a:prstGeom>
          <a:gradFill>
            <a:gsLst>
              <a:gs pos="0">
                <a:srgbClr val="0070C0"/>
              </a:gs>
              <a:gs pos="100000">
                <a:schemeClr val="dk1">
                  <a:shade val="90000"/>
                  <a:lumMod val="84000"/>
                </a:schemeClr>
              </a:gs>
            </a:gsLst>
          </a:gra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latin typeface="Times New Roman" pitchFamily="18" charset="0"/>
                <a:cs typeface="Times New Roman" pitchFamily="18" charset="0"/>
              </a:rPr>
              <a:t>Convênio ICMS  n° 92, 20/08/2015</a:t>
            </a:r>
            <a:endParaRPr lang="pt-BR" b="1" dirty="0">
              <a:solidFill>
                <a:schemeClr val="tx1"/>
              </a:solidFill>
              <a:latin typeface="Times New Roman" pitchFamily="18" charset="0"/>
              <a:cs typeface="Times New Roman" pitchFamily="18" charset="0"/>
            </a:endParaRPr>
          </a:p>
        </p:txBody>
      </p:sp>
      <p:sp>
        <p:nvSpPr>
          <p:cNvPr id="10" name="Retângulo 9"/>
          <p:cNvSpPr/>
          <p:nvPr/>
        </p:nvSpPr>
        <p:spPr>
          <a:xfrm>
            <a:off x="698203" y="1167785"/>
            <a:ext cx="10760372" cy="2031325"/>
          </a:xfrm>
          <a:prstGeom prst="rect">
            <a:avLst/>
          </a:prstGeom>
        </p:spPr>
        <p:txBody>
          <a:bodyPr wrap="square">
            <a:spAutoFit/>
          </a:bodyPr>
          <a:lstStyle/>
          <a:p>
            <a:pPr algn="just"/>
            <a:r>
              <a:rPr lang="pt-BR" dirty="0" smtClean="0">
                <a:solidFill>
                  <a:schemeClr val="bg1"/>
                </a:solidFill>
                <a:latin typeface="Times New Roman" pitchFamily="18" charset="0"/>
                <a:cs typeface="Times New Roman" pitchFamily="18" charset="0"/>
              </a:rPr>
              <a:t>Este convênio tem por objetivo estabelecer a </a:t>
            </a:r>
            <a:r>
              <a:rPr lang="pt-BR" u="sng" dirty="0" smtClean="0">
                <a:solidFill>
                  <a:schemeClr val="bg1"/>
                </a:solidFill>
                <a:latin typeface="Times New Roman" pitchFamily="18" charset="0"/>
                <a:cs typeface="Times New Roman" pitchFamily="18" charset="0"/>
              </a:rPr>
              <a:t>sistemática de uniformização e identificação das mercadorias e bens </a:t>
            </a:r>
            <a:r>
              <a:rPr lang="pt-BR" dirty="0" smtClean="0">
                <a:solidFill>
                  <a:schemeClr val="bg1"/>
                </a:solidFill>
                <a:latin typeface="Times New Roman" pitchFamily="18" charset="0"/>
                <a:cs typeface="Times New Roman" pitchFamily="18" charset="0"/>
              </a:rPr>
              <a:t>passíveis de sujeição aos regimes de substituição tributária e de antecipação de recolhimento do ICMS com o encerramento de tributação, relativos às operações subsequentes. Salvo algumas exceções que serão pontualmente tratadas, este Convênio entra em vigor em 1° de janeiro de 2016</a:t>
            </a:r>
          </a:p>
          <a:p>
            <a:pPr algn="just"/>
            <a:endParaRPr lang="pt-BR" dirty="0" smtClean="0">
              <a:solidFill>
                <a:schemeClr val="bg1"/>
              </a:solidFill>
              <a:latin typeface="Times New Roman" pitchFamily="18" charset="0"/>
              <a:cs typeface="Times New Roman" pitchFamily="18" charset="0"/>
            </a:endParaRPr>
          </a:p>
          <a:p>
            <a:pPr algn="just"/>
            <a:r>
              <a:rPr lang="pt-BR" dirty="0" smtClean="0">
                <a:solidFill>
                  <a:schemeClr val="bg1"/>
                </a:solidFill>
                <a:latin typeface="Times New Roman" pitchFamily="18" charset="0"/>
                <a:cs typeface="Times New Roman" pitchFamily="18" charset="0"/>
              </a:rPr>
              <a:t>A fim de,  uniformização as mercadorias foram agrupadas por segmentos em razão de características assemelhadas seja de conteúdo ou destinação, formando 28 segmentos, apresentados no Anexo I, deste Convênio. </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6201" y="3362792"/>
            <a:ext cx="8999537"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805185" y="556918"/>
            <a:ext cx="6552546" cy="431910"/>
          </a:xfrm>
          <a:prstGeom prst="roundRect">
            <a:avLst/>
          </a:prstGeom>
          <a:gradFill>
            <a:gsLst>
              <a:gs pos="0">
                <a:srgbClr val="0070C0"/>
              </a:gs>
              <a:gs pos="100000">
                <a:schemeClr val="dk1">
                  <a:shade val="90000"/>
                  <a:lumMod val="84000"/>
                </a:schemeClr>
              </a:gs>
            </a:gsLst>
          </a:gra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latin typeface="Times New Roman" pitchFamily="18" charset="0"/>
                <a:cs typeface="Times New Roman" pitchFamily="18" charset="0"/>
              </a:rPr>
              <a:t>Convênio ICMS  n° 92/2015 –  NOTA CONFAZ n° 15/2015</a:t>
            </a:r>
            <a:endParaRPr lang="pt-BR" b="1" dirty="0">
              <a:solidFill>
                <a:schemeClr val="tx1"/>
              </a:solidFill>
              <a:latin typeface="Times New Roman" pitchFamily="18" charset="0"/>
              <a:cs typeface="Times New Roman" pitchFamily="18" charset="0"/>
            </a:endParaRPr>
          </a:p>
        </p:txBody>
      </p:sp>
      <p:sp>
        <p:nvSpPr>
          <p:cNvPr id="10" name="Retângulo 9"/>
          <p:cNvSpPr/>
          <p:nvPr/>
        </p:nvSpPr>
        <p:spPr>
          <a:xfrm>
            <a:off x="772631" y="1105533"/>
            <a:ext cx="10685944" cy="5632311"/>
          </a:xfrm>
          <a:prstGeom prst="rect">
            <a:avLst/>
          </a:prstGeom>
        </p:spPr>
        <p:txBody>
          <a:bodyPr wrap="square">
            <a:spAutoFit/>
          </a:bodyPr>
          <a:lstStyle/>
          <a:p>
            <a:pPr algn="just"/>
            <a:r>
              <a:rPr lang="pt-BR" b="1" dirty="0" smtClean="0">
                <a:solidFill>
                  <a:schemeClr val="bg1"/>
                </a:solidFill>
                <a:latin typeface="Times New Roman" pitchFamily="18" charset="0"/>
                <a:cs typeface="Times New Roman" pitchFamily="18" charset="0"/>
              </a:rPr>
              <a:t>Principais abordagens:</a:t>
            </a:r>
          </a:p>
          <a:p>
            <a:pPr algn="just"/>
            <a:endParaRPr lang="pt-BR" b="1" dirty="0" smtClean="0">
              <a:solidFill>
                <a:schemeClr val="bg1"/>
              </a:solidFill>
              <a:latin typeface="Times New Roman" pitchFamily="18" charset="0"/>
              <a:cs typeface="Times New Roman" pitchFamily="18" charset="0"/>
            </a:endParaRPr>
          </a:p>
          <a:p>
            <a:pPr algn="just"/>
            <a:r>
              <a:rPr lang="pt-BR" dirty="0" smtClean="0">
                <a:solidFill>
                  <a:schemeClr val="bg1"/>
                </a:solidFill>
                <a:latin typeface="Times New Roman" pitchFamily="18" charset="0"/>
                <a:cs typeface="Times New Roman" pitchFamily="18" charset="0"/>
              </a:rPr>
              <a:t>a) definir quais mercadorias poderão ser incluídas pelos Estados e pelo Distrito Federal nos regimes de substituição tributária e de antecipação do recolhimento do imposto com encerramento de tributação, relativos às operações subsequentes. Portanto, </a:t>
            </a:r>
            <a:r>
              <a:rPr lang="pt-BR" u="sng" dirty="0" smtClean="0">
                <a:solidFill>
                  <a:schemeClr val="bg1"/>
                </a:solidFill>
                <a:latin typeface="Times New Roman" pitchFamily="18" charset="0"/>
                <a:cs typeface="Times New Roman" pitchFamily="18" charset="0"/>
              </a:rPr>
              <a:t>a lista é </a:t>
            </a:r>
            <a:r>
              <a:rPr lang="pt-BR" u="sng" dirty="0" err="1" smtClean="0">
                <a:solidFill>
                  <a:schemeClr val="bg1"/>
                </a:solidFill>
                <a:latin typeface="Times New Roman" pitchFamily="18" charset="0"/>
                <a:cs typeface="Times New Roman" pitchFamily="18" charset="0"/>
              </a:rPr>
              <a:t>autorizativa</a:t>
            </a:r>
            <a:r>
              <a:rPr lang="pt-BR" u="sng" dirty="0" smtClean="0">
                <a:solidFill>
                  <a:schemeClr val="bg1"/>
                </a:solidFill>
                <a:latin typeface="Times New Roman" pitchFamily="18" charset="0"/>
                <a:cs typeface="Times New Roman" pitchFamily="18" charset="0"/>
              </a:rPr>
              <a:t> para essas unidades federadas</a:t>
            </a:r>
            <a:r>
              <a:rPr lang="pt-BR" dirty="0" smtClean="0">
                <a:solidFill>
                  <a:schemeClr val="bg1"/>
                </a:solidFill>
                <a:latin typeface="Times New Roman" pitchFamily="18" charset="0"/>
                <a:cs typeface="Times New Roman" pitchFamily="18" charset="0"/>
              </a:rPr>
              <a:t>;</a:t>
            </a:r>
          </a:p>
          <a:p>
            <a:pPr algn="just"/>
            <a:r>
              <a:rPr lang="pt-BR" dirty="0" smtClean="0">
                <a:solidFill>
                  <a:schemeClr val="bg1"/>
                </a:solidFill>
                <a:latin typeface="Times New Roman" pitchFamily="18" charset="0"/>
                <a:cs typeface="Times New Roman" pitchFamily="18" charset="0"/>
              </a:rPr>
              <a:t>b)  </a:t>
            </a:r>
            <a:r>
              <a:rPr lang="pt-BR" u="sng" dirty="0" smtClean="0">
                <a:solidFill>
                  <a:schemeClr val="bg1"/>
                </a:solidFill>
                <a:latin typeface="Times New Roman" pitchFamily="18" charset="0"/>
                <a:cs typeface="Times New Roman" pitchFamily="18" charset="0"/>
              </a:rPr>
              <a:t>padronizar as descrições e codificações das mercadorias </a:t>
            </a:r>
            <a:r>
              <a:rPr lang="pt-BR" dirty="0" smtClean="0">
                <a:solidFill>
                  <a:schemeClr val="bg1"/>
                </a:solidFill>
                <a:latin typeface="Times New Roman" pitchFamily="18" charset="0"/>
                <a:cs typeface="Times New Roman" pitchFamily="18" charset="0"/>
              </a:rPr>
              <a:t>sujeitas aos regimes de substituição tributária e de antecipação do recolhimento do imposto com encerramento de tributação, relativos às operações subsequentes;</a:t>
            </a:r>
          </a:p>
          <a:p>
            <a:pPr algn="just"/>
            <a:r>
              <a:rPr lang="pt-BR" dirty="0" smtClean="0">
                <a:solidFill>
                  <a:schemeClr val="bg1"/>
                </a:solidFill>
                <a:latin typeface="Times New Roman" pitchFamily="18" charset="0"/>
                <a:cs typeface="Times New Roman" pitchFamily="18" charset="0"/>
              </a:rPr>
              <a:t>c) </a:t>
            </a:r>
            <a:r>
              <a:rPr lang="pt-BR" u="sng" dirty="0" smtClean="0">
                <a:solidFill>
                  <a:schemeClr val="bg1"/>
                </a:solidFill>
                <a:latin typeface="Times New Roman" pitchFamily="18" charset="0"/>
                <a:cs typeface="Times New Roman" pitchFamily="18" charset="0"/>
              </a:rPr>
              <a:t>permitir a correta identificação de mercadorias </a:t>
            </a:r>
            <a:r>
              <a:rPr lang="pt-BR" dirty="0" smtClean="0">
                <a:solidFill>
                  <a:schemeClr val="bg1"/>
                </a:solidFill>
                <a:latin typeface="Times New Roman" pitchFamily="18" charset="0"/>
                <a:cs typeface="Times New Roman" pitchFamily="18" charset="0"/>
              </a:rPr>
              <a:t>que, embora sejam distintas, são classificadas em um mesmo código NCM/SH;</a:t>
            </a:r>
          </a:p>
          <a:p>
            <a:pPr algn="just"/>
            <a:r>
              <a:rPr lang="pt-BR" dirty="0" smtClean="0">
                <a:solidFill>
                  <a:schemeClr val="bg1"/>
                </a:solidFill>
                <a:latin typeface="Times New Roman" pitchFamily="18" charset="0"/>
                <a:cs typeface="Times New Roman" pitchFamily="18" charset="0"/>
              </a:rPr>
              <a:t>d) </a:t>
            </a:r>
            <a:r>
              <a:rPr lang="pt-BR" u="sng" dirty="0" smtClean="0">
                <a:solidFill>
                  <a:schemeClr val="bg1"/>
                </a:solidFill>
                <a:latin typeface="Times New Roman" pitchFamily="18" charset="0"/>
                <a:cs typeface="Times New Roman" pitchFamily="18" charset="0"/>
              </a:rPr>
              <a:t>atribuir o Código Especificador da Substituição Tributária - CEST</a:t>
            </a:r>
            <a:r>
              <a:rPr lang="pt-BR" dirty="0" smtClean="0">
                <a:solidFill>
                  <a:schemeClr val="bg1"/>
                </a:solidFill>
                <a:latin typeface="Times New Roman" pitchFamily="18" charset="0"/>
                <a:cs typeface="Times New Roman" pitchFamily="18" charset="0"/>
              </a:rPr>
              <a:t>, permitindo a correta identificação da mercadoria passível de sujeição aos regimes de substituição tributária e de antecipação do recolhimento do imposto com encerramento de tributação, relativos às operações subsequentes e, consequentemente, do tratamento tributário ao qual ela é submetida;</a:t>
            </a:r>
          </a:p>
          <a:p>
            <a:pPr algn="just"/>
            <a:r>
              <a:rPr lang="pt-BR" dirty="0" smtClean="0">
                <a:solidFill>
                  <a:schemeClr val="bg1"/>
                </a:solidFill>
                <a:latin typeface="Times New Roman" pitchFamily="18" charset="0"/>
                <a:cs typeface="Times New Roman" pitchFamily="18" charset="0"/>
              </a:rPr>
              <a:t>e) </a:t>
            </a:r>
            <a:r>
              <a:rPr lang="pt-BR" u="sng" dirty="0" smtClean="0">
                <a:solidFill>
                  <a:schemeClr val="bg1"/>
                </a:solidFill>
                <a:latin typeface="Times New Roman" pitchFamily="18" charset="0"/>
                <a:cs typeface="Times New Roman" pitchFamily="18" charset="0"/>
              </a:rPr>
              <a:t>possibilitar o desenvolvimento de aplicativo</a:t>
            </a:r>
            <a:r>
              <a:rPr lang="pt-BR" dirty="0" smtClean="0">
                <a:solidFill>
                  <a:schemeClr val="bg1"/>
                </a:solidFill>
                <a:latin typeface="Times New Roman" pitchFamily="18" charset="0"/>
                <a:cs typeface="Times New Roman" pitchFamily="18" charset="0"/>
              </a:rPr>
              <a:t> que realizará o cálculo do ICMS devido por substituição tributária e por antecipação do recolhimento do imposto com encerramento de tributação, relativo às operações subsequentes.</a:t>
            </a:r>
          </a:p>
          <a:p>
            <a:pPr algn="just"/>
            <a:endParaRPr lang="pt-BR" dirty="0" smtClean="0">
              <a:solidFill>
                <a:schemeClr val="bg1"/>
              </a:solidFill>
              <a:latin typeface="Times New Roman" pitchFamily="18" charset="0"/>
              <a:cs typeface="Times New Roman" pitchFamily="18" charset="0"/>
            </a:endParaRPr>
          </a:p>
          <a:p>
            <a:pPr algn="just"/>
            <a:r>
              <a:rPr lang="pt-BR" dirty="0" smtClean="0">
                <a:solidFill>
                  <a:schemeClr val="bg1"/>
                </a:solidFill>
                <a:latin typeface="Times New Roman" pitchFamily="18" charset="0"/>
                <a:cs typeface="Times New Roman" pitchFamily="18" charset="0"/>
              </a:rPr>
              <a:t>A partir de  01/01/2016, </a:t>
            </a:r>
            <a:r>
              <a:rPr lang="pt-BR" u="sng" dirty="0" smtClean="0">
                <a:solidFill>
                  <a:schemeClr val="bg1"/>
                </a:solidFill>
                <a:latin typeface="Times New Roman" pitchFamily="18" charset="0"/>
                <a:cs typeface="Times New Roman" pitchFamily="18" charset="0"/>
              </a:rPr>
              <a:t>as mercadorias que não constarem dos Anexos do Convênio ICMS 92/15 não se sujeitarão aos regimes de ST e antecipação do recolhimento do imposto</a:t>
            </a:r>
            <a:r>
              <a:rPr lang="pt-BR" dirty="0" smtClean="0">
                <a:solidFill>
                  <a:schemeClr val="bg1"/>
                </a:solidFill>
                <a:latin typeface="Times New Roman" pitchFamily="18" charset="0"/>
                <a:cs typeface="Times New Roman" pitchFamily="18" charset="0"/>
              </a:rPr>
              <a:t>, </a:t>
            </a:r>
            <a:r>
              <a:rPr lang="pt-BR" u="sng" dirty="0" smtClean="0">
                <a:solidFill>
                  <a:schemeClr val="bg1"/>
                </a:solidFill>
                <a:latin typeface="Times New Roman" pitchFamily="18" charset="0"/>
                <a:cs typeface="Times New Roman" pitchFamily="18" charset="0"/>
              </a:rPr>
              <a:t>nas operações realizadas por qualquer contribuinte do ICMS</a:t>
            </a:r>
            <a:r>
              <a:rPr lang="pt-BR" dirty="0" smtClean="0">
                <a:solidFill>
                  <a:schemeClr val="bg1"/>
                </a:solidFill>
                <a:latin typeface="Times New Roman" pitchFamily="18" charset="0"/>
                <a:cs typeface="Times New Roman" pitchFamily="18" charset="0"/>
              </a:rPr>
              <a:t>, optantes ou não pelo - Simples Nacional.</a:t>
            </a:r>
            <a:endParaRPr lang="pt-BR" dirty="0">
              <a:solidFill>
                <a:schemeClr val="bg1"/>
              </a:solidFill>
              <a:latin typeface="Times New Roman" pitchFamily="18" charset="0"/>
              <a:cs typeface="Times New Roman" pitchFamily="18"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805184" y="556918"/>
            <a:ext cx="8097516" cy="431910"/>
          </a:xfrm>
          <a:prstGeom prst="roundRect">
            <a:avLst/>
          </a:prstGeom>
          <a:gradFill>
            <a:gsLst>
              <a:gs pos="0">
                <a:srgbClr val="0070C0"/>
              </a:gs>
              <a:gs pos="100000">
                <a:schemeClr val="dk1">
                  <a:shade val="90000"/>
                  <a:lumMod val="84000"/>
                </a:schemeClr>
              </a:gs>
            </a:gsLst>
          </a:gra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latin typeface="Times New Roman" pitchFamily="18" charset="0"/>
                <a:cs typeface="Times New Roman" pitchFamily="18" charset="0"/>
              </a:rPr>
              <a:t>Decretos </a:t>
            </a:r>
            <a:r>
              <a:rPr lang="pt-BR" b="1" dirty="0" err="1" smtClean="0">
                <a:latin typeface="Times New Roman" pitchFamily="18" charset="0"/>
                <a:cs typeface="Times New Roman" pitchFamily="18" charset="0"/>
              </a:rPr>
              <a:t>n°s</a:t>
            </a:r>
            <a:r>
              <a:rPr lang="pt-BR" b="1" dirty="0" smtClean="0">
                <a:latin typeface="Times New Roman" pitchFamily="18" charset="0"/>
                <a:cs typeface="Times New Roman" pitchFamily="18" charset="0"/>
              </a:rPr>
              <a:t> 46.931/2015 – Alteração do RICMS/MG – Aplicação da ST em MG</a:t>
            </a:r>
            <a:endParaRPr lang="pt-BR" b="1" dirty="0">
              <a:solidFill>
                <a:schemeClr val="tx1"/>
              </a:solidFill>
              <a:latin typeface="Times New Roman" pitchFamily="18" charset="0"/>
              <a:cs typeface="Times New Roman" pitchFamily="18" charset="0"/>
            </a:endParaRPr>
          </a:p>
        </p:txBody>
      </p:sp>
      <p:sp>
        <p:nvSpPr>
          <p:cNvPr id="10" name="Retângulo 9"/>
          <p:cNvSpPr/>
          <p:nvPr/>
        </p:nvSpPr>
        <p:spPr>
          <a:xfrm>
            <a:off x="805185" y="1091784"/>
            <a:ext cx="10654046" cy="5324535"/>
          </a:xfrm>
          <a:prstGeom prst="rect">
            <a:avLst/>
          </a:prstGeom>
        </p:spPr>
        <p:txBody>
          <a:bodyPr wrap="square">
            <a:spAutoFit/>
          </a:bodyPr>
          <a:lstStyle/>
          <a:p>
            <a:pPr algn="just"/>
            <a:r>
              <a:rPr lang="pt-BR" b="1" dirty="0" smtClean="0">
                <a:solidFill>
                  <a:schemeClr val="bg1"/>
                </a:solidFill>
                <a:latin typeface="Times New Roman" pitchFamily="18" charset="0"/>
                <a:cs typeface="Times New Roman" pitchFamily="18" charset="0"/>
              </a:rPr>
              <a:t>Principais abordagens:  </a:t>
            </a:r>
            <a:r>
              <a:rPr lang="pt-BR" dirty="0" smtClean="0">
                <a:solidFill>
                  <a:schemeClr val="bg1"/>
                </a:solidFill>
                <a:latin typeface="Times New Roman" pitchFamily="18" charset="0"/>
                <a:cs typeface="Times New Roman" pitchFamily="18" charset="0"/>
              </a:rPr>
              <a:t>Alterações parciais </a:t>
            </a:r>
            <a:r>
              <a:rPr lang="pt-BR" dirty="0">
                <a:solidFill>
                  <a:schemeClr val="bg1"/>
                </a:solidFill>
                <a:latin typeface="Times New Roman" pitchFamily="18" charset="0"/>
                <a:cs typeface="Times New Roman" pitchFamily="18" charset="0"/>
              </a:rPr>
              <a:t>n</a:t>
            </a:r>
            <a:r>
              <a:rPr lang="pt-BR" dirty="0" smtClean="0">
                <a:solidFill>
                  <a:schemeClr val="bg1"/>
                </a:solidFill>
                <a:latin typeface="Times New Roman" pitchFamily="18" charset="0"/>
                <a:cs typeface="Times New Roman" pitchFamily="18" charset="0"/>
              </a:rPr>
              <a:t>a Parte 1, e completa </a:t>
            </a:r>
            <a:r>
              <a:rPr lang="pt-BR" dirty="0">
                <a:solidFill>
                  <a:schemeClr val="bg1"/>
                </a:solidFill>
                <a:latin typeface="Times New Roman" pitchFamily="18" charset="0"/>
                <a:cs typeface="Times New Roman" pitchFamily="18" charset="0"/>
              </a:rPr>
              <a:t>n</a:t>
            </a:r>
            <a:r>
              <a:rPr lang="pt-BR" dirty="0" smtClean="0">
                <a:solidFill>
                  <a:schemeClr val="bg1"/>
                </a:solidFill>
                <a:latin typeface="Times New Roman" pitchFamily="18" charset="0"/>
                <a:cs typeface="Times New Roman" pitchFamily="18" charset="0"/>
              </a:rPr>
              <a:t>a Parte 2 do Anexo XV do RICMS/MG</a:t>
            </a:r>
          </a:p>
          <a:p>
            <a:pPr algn="ctr"/>
            <a:endParaRPr lang="pt-BR" b="1" dirty="0" smtClean="0">
              <a:solidFill>
                <a:schemeClr val="bg1"/>
              </a:solidFill>
              <a:latin typeface="Times New Roman" pitchFamily="18" charset="0"/>
              <a:cs typeface="Times New Roman" pitchFamily="18" charset="0"/>
            </a:endParaRPr>
          </a:p>
          <a:p>
            <a:pPr algn="ctr"/>
            <a:r>
              <a:rPr lang="pt-BR" b="1" dirty="0" smtClean="0">
                <a:solidFill>
                  <a:schemeClr val="bg1"/>
                </a:solidFill>
                <a:latin typeface="Times New Roman" pitchFamily="18" charset="0"/>
                <a:cs typeface="Times New Roman" pitchFamily="18" charset="0"/>
              </a:rPr>
              <a:t>APLÍCAÇÃO / VIGÊNCIA DA ST EM MG</a:t>
            </a:r>
          </a:p>
          <a:p>
            <a:pPr marL="342900" indent="-342900" algn="just">
              <a:buAutoNum type="alphaLcParenR"/>
            </a:pPr>
            <a:endParaRPr lang="pt-BR" dirty="0" smtClean="0">
              <a:solidFill>
                <a:schemeClr val="bg1"/>
              </a:solidFill>
              <a:latin typeface="Times New Roman" pitchFamily="18" charset="0"/>
              <a:cs typeface="Times New Roman" pitchFamily="18" charset="0"/>
            </a:endParaRPr>
          </a:p>
          <a:p>
            <a:pPr algn="just"/>
            <a:r>
              <a:rPr lang="pt-BR" b="1" dirty="0" smtClean="0">
                <a:solidFill>
                  <a:schemeClr val="bg1"/>
                </a:solidFill>
                <a:latin typeface="Times New Roman" pitchFamily="18" charset="0"/>
                <a:cs typeface="Times New Roman" pitchFamily="18" charset="0"/>
              </a:rPr>
              <a:t>I -</a:t>
            </a:r>
            <a:r>
              <a:rPr lang="pt-BR" dirty="0" smtClean="0">
                <a:solidFill>
                  <a:schemeClr val="bg1"/>
                </a:solidFill>
                <a:latin typeface="Times New Roman" pitchFamily="18" charset="0"/>
                <a:cs typeface="Times New Roman" pitchFamily="18" charset="0"/>
              </a:rPr>
              <a:t> </a:t>
            </a:r>
            <a:r>
              <a:rPr lang="pt-BR" b="1" dirty="0" smtClean="0">
                <a:solidFill>
                  <a:srgbClr val="FF0000"/>
                </a:solidFill>
                <a:latin typeface="Times New Roman" pitchFamily="18" charset="0"/>
                <a:cs typeface="Times New Roman" pitchFamily="18" charset="0"/>
              </a:rPr>
              <a:t>a partir do 1º dia do segundo mês </a:t>
            </a:r>
            <a:r>
              <a:rPr lang="pt-BR" b="1" dirty="0" err="1" smtClean="0">
                <a:solidFill>
                  <a:srgbClr val="FF0000"/>
                </a:solidFill>
                <a:latin typeface="Times New Roman" pitchFamily="18" charset="0"/>
                <a:cs typeface="Times New Roman" pitchFamily="18" charset="0"/>
              </a:rPr>
              <a:t>subsequente</a:t>
            </a:r>
            <a:r>
              <a:rPr lang="pt-BR" b="1" dirty="0" smtClean="0">
                <a:solidFill>
                  <a:srgbClr val="FF0000"/>
                </a:solidFill>
                <a:latin typeface="Times New Roman" pitchFamily="18" charset="0"/>
                <a:cs typeface="Times New Roman" pitchFamily="18" charset="0"/>
              </a:rPr>
              <a:t> ao da publicação (1º de fevereiro)</a:t>
            </a:r>
          </a:p>
          <a:p>
            <a:pPr algn="just"/>
            <a:endParaRPr lang="pt-BR" dirty="0" smtClean="0">
              <a:solidFill>
                <a:schemeClr val="bg1"/>
              </a:solidFill>
              <a:latin typeface="Times New Roman" pitchFamily="18" charset="0"/>
              <a:cs typeface="Times New Roman" pitchFamily="18" charset="0"/>
            </a:endParaRPr>
          </a:p>
          <a:p>
            <a:pPr marL="342900" indent="-342900" algn="just">
              <a:buAutoNum type="alphaLcParenR"/>
            </a:pPr>
            <a:r>
              <a:rPr lang="pt-BR" dirty="0" smtClean="0">
                <a:solidFill>
                  <a:schemeClr val="bg1"/>
                </a:solidFill>
                <a:latin typeface="Times New Roman" pitchFamily="18" charset="0"/>
                <a:cs typeface="Times New Roman" pitchFamily="18" charset="0"/>
              </a:rPr>
              <a:t>relativamente às </a:t>
            </a:r>
            <a:r>
              <a:rPr lang="pt-BR" u="sng" dirty="0" smtClean="0">
                <a:solidFill>
                  <a:schemeClr val="bg1"/>
                </a:solidFill>
                <a:latin typeface="Times New Roman" pitchFamily="18" charset="0"/>
                <a:cs typeface="Times New Roman" pitchFamily="18" charset="0"/>
              </a:rPr>
              <a:t>inclusões das seguintes unidades federadas na Parte 2 do Anexo XV do RICMS</a:t>
            </a:r>
            <a:r>
              <a:rPr lang="pt-BR" dirty="0" smtClean="0">
                <a:solidFill>
                  <a:schemeClr val="bg1"/>
                </a:solidFill>
                <a:latin typeface="Times New Roman" pitchFamily="18" charset="0"/>
                <a:cs typeface="Times New Roman" pitchFamily="18" charset="0"/>
              </a:rPr>
              <a:t>:</a:t>
            </a:r>
          </a:p>
          <a:p>
            <a:pPr algn="just"/>
            <a:endParaRPr lang="pt-BR" dirty="0" smtClean="0">
              <a:solidFill>
                <a:schemeClr val="bg1"/>
              </a:solidFill>
              <a:latin typeface="Times New Roman" pitchFamily="18" charset="0"/>
              <a:cs typeface="Times New Roman" pitchFamily="18" charset="0"/>
            </a:endParaRPr>
          </a:p>
          <a:p>
            <a:pPr marL="1009650" indent="-285750" algn="just">
              <a:buFont typeface="Wingdings" panose="05000000000000000000" pitchFamily="2" charset="2"/>
              <a:buChar char="ü"/>
            </a:pPr>
            <a:r>
              <a:rPr lang="pt-BR" dirty="0" smtClean="0">
                <a:solidFill>
                  <a:schemeClr val="bg1"/>
                </a:solidFill>
                <a:latin typeface="Times New Roman" pitchFamily="18" charset="0"/>
                <a:cs typeface="Times New Roman" pitchFamily="18" charset="0"/>
              </a:rPr>
              <a:t>do Estado de Alagoas (Protocolo ICMS 52/15), da Bahia (Protocolo ICMS 52/15) e do Maranhão (Protocolo ICMS 70/13), no âmbito de aplicação da substituição tributária 2.1 do capítulo 2;</a:t>
            </a:r>
          </a:p>
          <a:p>
            <a:pPr marL="1009650" indent="-285750" algn="just">
              <a:buFont typeface="Wingdings" panose="05000000000000000000" pitchFamily="2" charset="2"/>
              <a:buChar char="ü"/>
            </a:pPr>
            <a:endParaRPr lang="pt-BR" sz="800" dirty="0" smtClean="0">
              <a:solidFill>
                <a:schemeClr val="bg1"/>
              </a:solidFill>
              <a:latin typeface="Times New Roman" pitchFamily="18" charset="0"/>
              <a:cs typeface="Times New Roman" pitchFamily="18" charset="0"/>
            </a:endParaRPr>
          </a:p>
          <a:p>
            <a:pPr marL="1009650" indent="-285750" algn="just">
              <a:buFont typeface="Wingdings" panose="05000000000000000000" pitchFamily="2" charset="2"/>
              <a:buChar char="ü"/>
            </a:pPr>
            <a:r>
              <a:rPr lang="pt-BR" dirty="0" smtClean="0">
                <a:solidFill>
                  <a:schemeClr val="bg1"/>
                </a:solidFill>
                <a:latin typeface="Times New Roman" pitchFamily="18" charset="0"/>
                <a:cs typeface="Times New Roman" pitchFamily="18" charset="0"/>
              </a:rPr>
              <a:t>do Distrito Federal (Protocolos ICMS 30/13) e do Estado do Rio de Janeiro (Protocolo ICMS 148/13), nos âmbitos de aplicação da substituição tributária 3.2 do capítulo 3 e 17.1 do capítulo 17;</a:t>
            </a:r>
          </a:p>
          <a:p>
            <a:pPr marL="1009650" indent="-285750" algn="just">
              <a:buFont typeface="Wingdings" panose="05000000000000000000" pitchFamily="2" charset="2"/>
              <a:buChar char="ü"/>
            </a:pPr>
            <a:endParaRPr lang="pt-BR" sz="800" dirty="0" smtClean="0">
              <a:solidFill>
                <a:schemeClr val="bg1"/>
              </a:solidFill>
              <a:latin typeface="Times New Roman" pitchFamily="18" charset="0"/>
              <a:cs typeface="Times New Roman" pitchFamily="18" charset="0"/>
            </a:endParaRPr>
          </a:p>
          <a:p>
            <a:pPr marL="1009650" indent="-285750" algn="just">
              <a:buFont typeface="Wingdings" panose="05000000000000000000" pitchFamily="2" charset="2"/>
              <a:buChar char="ü"/>
            </a:pPr>
            <a:r>
              <a:rPr lang="pt-BR" dirty="0" smtClean="0">
                <a:solidFill>
                  <a:schemeClr val="bg1"/>
                </a:solidFill>
                <a:latin typeface="Times New Roman" pitchFamily="18" charset="0"/>
                <a:cs typeface="Times New Roman" pitchFamily="18" charset="0"/>
              </a:rPr>
              <a:t>do Distrito Federal (Protocolo ICMS 32/13) nos âmbitos de aplicação da substituição tributária 11.1 do capítulo 11 e 15.2 do capítulo 15;</a:t>
            </a:r>
          </a:p>
          <a:p>
            <a:pPr marL="1009650" indent="-285750" algn="just">
              <a:buFont typeface="Wingdings" panose="05000000000000000000" pitchFamily="2" charset="2"/>
              <a:buChar char="ü"/>
            </a:pPr>
            <a:endParaRPr lang="pt-BR" sz="800" dirty="0" smtClean="0">
              <a:solidFill>
                <a:schemeClr val="bg1"/>
              </a:solidFill>
              <a:latin typeface="Times New Roman" pitchFamily="18" charset="0"/>
              <a:cs typeface="Times New Roman" pitchFamily="18" charset="0"/>
            </a:endParaRPr>
          </a:p>
          <a:p>
            <a:pPr marL="1009650" indent="-285750" algn="just">
              <a:buFont typeface="Wingdings" panose="05000000000000000000" pitchFamily="2" charset="2"/>
              <a:buChar char="ü"/>
            </a:pPr>
            <a:r>
              <a:rPr lang="pt-BR" dirty="0" smtClean="0">
                <a:solidFill>
                  <a:schemeClr val="bg1"/>
                </a:solidFill>
                <a:latin typeface="Times New Roman" pitchFamily="18" charset="0"/>
                <a:cs typeface="Times New Roman" pitchFamily="18" charset="0"/>
              </a:rPr>
              <a:t>do Distrito Federal (Protocolo ICMS 31/13), do Espírito Santo (Protocolo ICMS 78/15), do Mato Grosso (Protocolo ICMS 167/13) e do Rio de Janeiro (Protocolo ICMS 67/13), no âmbito de aplicação da substituição tributária 20.1 do capítulo 20;</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805185" y="556918"/>
            <a:ext cx="6552546" cy="431910"/>
          </a:xfrm>
          <a:prstGeom prst="roundRect">
            <a:avLst/>
          </a:prstGeom>
          <a:gradFill>
            <a:gsLst>
              <a:gs pos="0">
                <a:srgbClr val="0070C0"/>
              </a:gs>
              <a:gs pos="100000">
                <a:schemeClr val="dk1">
                  <a:shade val="90000"/>
                  <a:lumMod val="84000"/>
                </a:schemeClr>
              </a:gs>
            </a:gsLst>
          </a:gra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latin typeface="Times New Roman" pitchFamily="18" charset="0"/>
                <a:cs typeface="Times New Roman" pitchFamily="18" charset="0"/>
              </a:rPr>
              <a:t>Decretos </a:t>
            </a:r>
            <a:r>
              <a:rPr lang="pt-BR" b="1" dirty="0" err="1" smtClean="0">
                <a:latin typeface="Times New Roman" pitchFamily="18" charset="0"/>
                <a:cs typeface="Times New Roman" pitchFamily="18" charset="0"/>
              </a:rPr>
              <a:t>n°s</a:t>
            </a:r>
            <a:r>
              <a:rPr lang="pt-BR" b="1" dirty="0" smtClean="0">
                <a:latin typeface="Times New Roman" pitchFamily="18" charset="0"/>
                <a:cs typeface="Times New Roman" pitchFamily="18" charset="0"/>
              </a:rPr>
              <a:t> 46.931/2015 – Alteração do RICMS/MG</a:t>
            </a:r>
            <a:endParaRPr lang="pt-BR" b="1" dirty="0">
              <a:solidFill>
                <a:schemeClr val="tx1"/>
              </a:solidFill>
              <a:latin typeface="Times New Roman" pitchFamily="18" charset="0"/>
              <a:cs typeface="Times New Roman" pitchFamily="18" charset="0"/>
            </a:endParaRPr>
          </a:p>
        </p:txBody>
      </p:sp>
      <p:sp>
        <p:nvSpPr>
          <p:cNvPr id="10" name="Retângulo 9"/>
          <p:cNvSpPr/>
          <p:nvPr/>
        </p:nvSpPr>
        <p:spPr>
          <a:xfrm>
            <a:off x="805185" y="1471794"/>
            <a:ext cx="10654046" cy="4524315"/>
          </a:xfrm>
          <a:prstGeom prst="rect">
            <a:avLst/>
          </a:prstGeom>
        </p:spPr>
        <p:txBody>
          <a:bodyPr wrap="square">
            <a:spAutoFit/>
          </a:bodyPr>
          <a:lstStyle/>
          <a:p>
            <a:pPr algn="just"/>
            <a:r>
              <a:rPr lang="pt-BR" dirty="0" smtClean="0">
                <a:solidFill>
                  <a:schemeClr val="bg1"/>
                </a:solidFill>
                <a:latin typeface="Times New Roman" pitchFamily="18" charset="0"/>
                <a:cs typeface="Times New Roman" pitchFamily="18" charset="0"/>
              </a:rPr>
              <a:t>b</a:t>
            </a:r>
            <a:r>
              <a:rPr lang="pt-BR" dirty="0">
                <a:solidFill>
                  <a:schemeClr val="bg1"/>
                </a:solidFill>
                <a:latin typeface="Times New Roman" pitchFamily="18" charset="0"/>
                <a:cs typeface="Times New Roman" pitchFamily="18" charset="0"/>
              </a:rPr>
              <a:t>) relativamente à </a:t>
            </a:r>
            <a:r>
              <a:rPr lang="pt-BR" u="sng" dirty="0">
                <a:solidFill>
                  <a:schemeClr val="bg1"/>
                </a:solidFill>
                <a:latin typeface="Times New Roman" pitchFamily="18" charset="0"/>
                <a:cs typeface="Times New Roman" pitchFamily="18" charset="0"/>
              </a:rPr>
              <a:t>inclusão das mercadorias constantes dos seguintes itens dos respectivos capítulos da Parte 2 do Anexo XV no regime de substituição tributária</a:t>
            </a:r>
            <a:r>
              <a:rPr lang="pt-BR" dirty="0">
                <a:solidFill>
                  <a:schemeClr val="bg1"/>
                </a:solidFill>
                <a:latin typeface="Times New Roman" pitchFamily="18" charset="0"/>
                <a:cs typeface="Times New Roman" pitchFamily="18" charset="0"/>
              </a:rPr>
              <a:t>, com âmbito de </a:t>
            </a:r>
            <a:r>
              <a:rPr lang="pt-BR" u="sng" dirty="0">
                <a:solidFill>
                  <a:schemeClr val="bg1"/>
                </a:solidFill>
                <a:latin typeface="Times New Roman" pitchFamily="18" charset="0"/>
                <a:cs typeface="Times New Roman" pitchFamily="18" charset="0"/>
              </a:rPr>
              <a:t>aplicação interno</a:t>
            </a:r>
            <a:r>
              <a:rPr lang="pt-BR" dirty="0">
                <a:solidFill>
                  <a:schemeClr val="bg1"/>
                </a:solidFill>
                <a:latin typeface="Times New Roman" pitchFamily="18" charset="0"/>
                <a:cs typeface="Times New Roman" pitchFamily="18" charset="0"/>
              </a:rPr>
              <a:t>:</a:t>
            </a:r>
          </a:p>
          <a:p>
            <a:pPr marL="723900" algn="just"/>
            <a:endParaRPr lang="pt-BR" b="1" dirty="0">
              <a:solidFill>
                <a:schemeClr val="bg1"/>
              </a:solidFill>
              <a:latin typeface="Times New Roman" pitchFamily="18" charset="0"/>
              <a:cs typeface="Times New Roman" pitchFamily="18" charset="0"/>
            </a:endParaRPr>
          </a:p>
          <a:p>
            <a:pPr marL="1009650" indent="-285750" algn="just">
              <a:buFont typeface="Wingdings" panose="05000000000000000000" pitchFamily="2" charset="2"/>
              <a:buChar char="ü"/>
            </a:pPr>
            <a:r>
              <a:rPr lang="pt-BR" dirty="0" smtClean="0">
                <a:solidFill>
                  <a:schemeClr val="bg1"/>
                </a:solidFill>
                <a:latin typeface="Times New Roman" pitchFamily="18" charset="0"/>
                <a:cs typeface="Times New Roman" pitchFamily="18" charset="0"/>
              </a:rPr>
              <a:t>19.0</a:t>
            </a:r>
            <a:r>
              <a:rPr lang="pt-BR" dirty="0">
                <a:solidFill>
                  <a:schemeClr val="bg1"/>
                </a:solidFill>
                <a:latin typeface="Times New Roman" pitchFamily="18" charset="0"/>
                <a:cs typeface="Times New Roman" pitchFamily="18" charset="0"/>
              </a:rPr>
              <a:t>, 58.0, 61.0, 62.0 e 128.0 ao capítulo 1; </a:t>
            </a:r>
            <a:endParaRPr lang="pt-BR" dirty="0" smtClean="0">
              <a:solidFill>
                <a:schemeClr val="bg1"/>
              </a:solidFill>
              <a:latin typeface="Times New Roman" pitchFamily="18" charset="0"/>
              <a:cs typeface="Times New Roman" pitchFamily="18" charset="0"/>
            </a:endParaRPr>
          </a:p>
          <a:p>
            <a:pPr marL="1009650" indent="-285750" algn="just">
              <a:buFont typeface="Wingdings" panose="05000000000000000000" pitchFamily="2" charset="2"/>
              <a:buChar char="ü"/>
            </a:pPr>
            <a:r>
              <a:rPr lang="pt-BR" dirty="0" smtClean="0">
                <a:solidFill>
                  <a:schemeClr val="bg1"/>
                </a:solidFill>
                <a:latin typeface="Times New Roman" pitchFamily="18" charset="0"/>
                <a:cs typeface="Times New Roman" pitchFamily="18" charset="0"/>
              </a:rPr>
              <a:t>25.0 </a:t>
            </a:r>
            <a:r>
              <a:rPr lang="pt-BR" dirty="0">
                <a:solidFill>
                  <a:schemeClr val="bg1"/>
                </a:solidFill>
                <a:latin typeface="Times New Roman" pitchFamily="18" charset="0"/>
                <a:cs typeface="Times New Roman" pitchFamily="18" charset="0"/>
              </a:rPr>
              <a:t>a 29.0, 30.1 e 69.0 ao capítulo 10; </a:t>
            </a:r>
            <a:endParaRPr lang="pt-BR" dirty="0" smtClean="0">
              <a:solidFill>
                <a:schemeClr val="bg1"/>
              </a:solidFill>
              <a:latin typeface="Times New Roman" pitchFamily="18" charset="0"/>
              <a:cs typeface="Times New Roman" pitchFamily="18" charset="0"/>
            </a:endParaRPr>
          </a:p>
          <a:p>
            <a:pPr marL="1009650" indent="-285750" algn="just">
              <a:buFont typeface="Wingdings" panose="05000000000000000000" pitchFamily="2" charset="2"/>
              <a:buChar char="ü"/>
            </a:pPr>
            <a:r>
              <a:rPr lang="pt-BR" dirty="0" smtClean="0">
                <a:solidFill>
                  <a:schemeClr val="bg1"/>
                </a:solidFill>
                <a:latin typeface="Times New Roman" pitchFamily="18" charset="0"/>
                <a:cs typeface="Times New Roman" pitchFamily="18" charset="0"/>
              </a:rPr>
              <a:t>7.0 </a:t>
            </a:r>
            <a:r>
              <a:rPr lang="pt-BR" dirty="0">
                <a:solidFill>
                  <a:schemeClr val="bg1"/>
                </a:solidFill>
                <a:latin typeface="Times New Roman" pitchFamily="18" charset="0"/>
                <a:cs typeface="Times New Roman" pitchFamily="18" charset="0"/>
              </a:rPr>
              <a:t>e 7.1 ao capítulo 13; </a:t>
            </a:r>
            <a:endParaRPr lang="pt-BR" dirty="0" smtClean="0">
              <a:solidFill>
                <a:schemeClr val="bg1"/>
              </a:solidFill>
              <a:latin typeface="Times New Roman" pitchFamily="18" charset="0"/>
              <a:cs typeface="Times New Roman" pitchFamily="18" charset="0"/>
            </a:endParaRPr>
          </a:p>
          <a:p>
            <a:pPr marL="1009650" indent="-285750" algn="just">
              <a:buFont typeface="Wingdings" panose="05000000000000000000" pitchFamily="2" charset="2"/>
              <a:buChar char="ü"/>
            </a:pPr>
            <a:r>
              <a:rPr lang="pt-BR" dirty="0" smtClean="0">
                <a:solidFill>
                  <a:schemeClr val="bg1"/>
                </a:solidFill>
                <a:latin typeface="Times New Roman" pitchFamily="18" charset="0"/>
                <a:cs typeface="Times New Roman" pitchFamily="18" charset="0"/>
              </a:rPr>
              <a:t>3.0 </a:t>
            </a:r>
            <a:r>
              <a:rPr lang="pt-BR" dirty="0">
                <a:solidFill>
                  <a:schemeClr val="bg1"/>
                </a:solidFill>
                <a:latin typeface="Times New Roman" pitchFamily="18" charset="0"/>
                <a:cs typeface="Times New Roman" pitchFamily="18" charset="0"/>
              </a:rPr>
              <a:t>ao capítulo 14; </a:t>
            </a:r>
            <a:endParaRPr lang="pt-BR" dirty="0" smtClean="0">
              <a:solidFill>
                <a:schemeClr val="bg1"/>
              </a:solidFill>
              <a:latin typeface="Times New Roman" pitchFamily="18" charset="0"/>
              <a:cs typeface="Times New Roman" pitchFamily="18" charset="0"/>
            </a:endParaRPr>
          </a:p>
          <a:p>
            <a:pPr marL="1009650" indent="-285750" algn="just">
              <a:buFont typeface="Wingdings" panose="05000000000000000000" pitchFamily="2" charset="2"/>
              <a:buChar char="ü"/>
            </a:pPr>
            <a:r>
              <a:rPr lang="pt-BR" dirty="0" smtClean="0">
                <a:solidFill>
                  <a:schemeClr val="bg1"/>
                </a:solidFill>
                <a:latin typeface="Times New Roman" pitchFamily="18" charset="0"/>
                <a:cs typeface="Times New Roman" pitchFamily="18" charset="0"/>
              </a:rPr>
              <a:t>1.0 </a:t>
            </a:r>
            <a:r>
              <a:rPr lang="pt-BR" dirty="0">
                <a:solidFill>
                  <a:schemeClr val="bg1"/>
                </a:solidFill>
                <a:latin typeface="Times New Roman" pitchFamily="18" charset="0"/>
                <a:cs typeface="Times New Roman" pitchFamily="18" charset="0"/>
              </a:rPr>
              <a:t>e 2.0 ao capítulo 15; </a:t>
            </a:r>
            <a:endParaRPr lang="pt-BR" dirty="0" smtClean="0">
              <a:solidFill>
                <a:schemeClr val="bg1"/>
              </a:solidFill>
              <a:latin typeface="Times New Roman" pitchFamily="18" charset="0"/>
              <a:cs typeface="Times New Roman" pitchFamily="18" charset="0"/>
            </a:endParaRPr>
          </a:p>
          <a:p>
            <a:pPr marL="1009650" indent="-285750" algn="just">
              <a:buFont typeface="Wingdings" panose="05000000000000000000" pitchFamily="2" charset="2"/>
              <a:buChar char="ü"/>
            </a:pPr>
            <a:r>
              <a:rPr lang="pt-BR" dirty="0" smtClean="0">
                <a:solidFill>
                  <a:schemeClr val="bg1"/>
                </a:solidFill>
                <a:latin typeface="Times New Roman" pitchFamily="18" charset="0"/>
                <a:cs typeface="Times New Roman" pitchFamily="18" charset="0"/>
              </a:rPr>
              <a:t>6.0 </a:t>
            </a:r>
            <a:r>
              <a:rPr lang="pt-BR" dirty="0">
                <a:solidFill>
                  <a:schemeClr val="bg1"/>
                </a:solidFill>
                <a:latin typeface="Times New Roman" pitchFamily="18" charset="0"/>
                <a:cs typeface="Times New Roman" pitchFamily="18" charset="0"/>
              </a:rPr>
              <a:t>ao capítulo 16; </a:t>
            </a:r>
            <a:endParaRPr lang="pt-BR" dirty="0" smtClean="0">
              <a:solidFill>
                <a:schemeClr val="bg1"/>
              </a:solidFill>
              <a:latin typeface="Times New Roman" pitchFamily="18" charset="0"/>
              <a:cs typeface="Times New Roman" pitchFamily="18" charset="0"/>
            </a:endParaRPr>
          </a:p>
          <a:p>
            <a:pPr marL="1009650" indent="-285750" algn="just">
              <a:buFont typeface="Wingdings" panose="05000000000000000000" pitchFamily="2" charset="2"/>
              <a:buChar char="ü"/>
            </a:pPr>
            <a:r>
              <a:rPr lang="pt-BR" dirty="0" smtClean="0">
                <a:solidFill>
                  <a:schemeClr val="bg1"/>
                </a:solidFill>
                <a:latin typeface="Times New Roman" pitchFamily="18" charset="0"/>
                <a:cs typeface="Times New Roman" pitchFamily="18" charset="0"/>
              </a:rPr>
              <a:t>17.0 </a:t>
            </a:r>
            <a:r>
              <a:rPr lang="pt-BR" dirty="0">
                <a:solidFill>
                  <a:schemeClr val="bg1"/>
                </a:solidFill>
                <a:latin typeface="Times New Roman" pitchFamily="18" charset="0"/>
                <a:cs typeface="Times New Roman" pitchFamily="18" charset="0"/>
              </a:rPr>
              <a:t>a 18.1, 19.2, 27.1 a 28.1, 67.1, 75.0, 85.0, 86.0, 96.0 e 96.1 ao capítulo 17; </a:t>
            </a:r>
            <a:endParaRPr lang="pt-BR" dirty="0" smtClean="0">
              <a:solidFill>
                <a:schemeClr val="bg1"/>
              </a:solidFill>
              <a:latin typeface="Times New Roman" pitchFamily="18" charset="0"/>
              <a:cs typeface="Times New Roman" pitchFamily="18" charset="0"/>
            </a:endParaRPr>
          </a:p>
          <a:p>
            <a:pPr marL="1009650" indent="-285750" algn="just">
              <a:buFont typeface="Wingdings" panose="05000000000000000000" pitchFamily="2" charset="2"/>
              <a:buChar char="ü"/>
            </a:pPr>
            <a:r>
              <a:rPr lang="pt-BR" dirty="0" smtClean="0">
                <a:solidFill>
                  <a:schemeClr val="bg1"/>
                </a:solidFill>
                <a:latin typeface="Times New Roman" pitchFamily="18" charset="0"/>
                <a:cs typeface="Times New Roman" pitchFamily="18" charset="0"/>
              </a:rPr>
              <a:t>40.0 </a:t>
            </a:r>
            <a:r>
              <a:rPr lang="pt-BR" dirty="0">
                <a:solidFill>
                  <a:schemeClr val="bg1"/>
                </a:solidFill>
                <a:latin typeface="Times New Roman" pitchFamily="18" charset="0"/>
                <a:cs typeface="Times New Roman" pitchFamily="18" charset="0"/>
              </a:rPr>
              <a:t>ao capítulo 20</a:t>
            </a:r>
            <a:r>
              <a:rPr lang="pt-BR" dirty="0" smtClean="0">
                <a:solidFill>
                  <a:schemeClr val="bg1"/>
                </a:solidFill>
                <a:latin typeface="Times New Roman" pitchFamily="18" charset="0"/>
                <a:cs typeface="Times New Roman" pitchFamily="18" charset="0"/>
              </a:rPr>
              <a:t>;</a:t>
            </a:r>
          </a:p>
          <a:p>
            <a:pPr marL="1009650" indent="-285750" algn="just">
              <a:buFont typeface="Wingdings" panose="05000000000000000000" pitchFamily="2" charset="2"/>
              <a:buChar char="ü"/>
            </a:pPr>
            <a:r>
              <a:rPr lang="pt-BR" dirty="0" smtClean="0">
                <a:solidFill>
                  <a:schemeClr val="bg1"/>
                </a:solidFill>
                <a:latin typeface="Times New Roman" pitchFamily="18" charset="0"/>
                <a:cs typeface="Times New Roman" pitchFamily="18" charset="0"/>
              </a:rPr>
              <a:t>60.0</a:t>
            </a:r>
            <a:r>
              <a:rPr lang="pt-BR" dirty="0">
                <a:solidFill>
                  <a:schemeClr val="bg1"/>
                </a:solidFill>
                <a:latin typeface="Times New Roman" pitchFamily="18" charset="0"/>
                <a:cs typeface="Times New Roman" pitchFamily="18" charset="0"/>
              </a:rPr>
              <a:t>, 73.0 e 109.0 ao capítulo 21</a:t>
            </a:r>
            <a:r>
              <a:rPr lang="pt-BR" dirty="0" smtClean="0">
                <a:solidFill>
                  <a:schemeClr val="bg1"/>
                </a:solidFill>
                <a:latin typeface="Times New Roman" pitchFamily="18" charset="0"/>
                <a:cs typeface="Times New Roman" pitchFamily="18" charset="0"/>
              </a:rPr>
              <a:t>; </a:t>
            </a:r>
            <a:endParaRPr lang="pt-BR" dirty="0">
              <a:solidFill>
                <a:schemeClr val="bg1"/>
              </a:solidFill>
              <a:latin typeface="Times New Roman" pitchFamily="18" charset="0"/>
              <a:cs typeface="Times New Roman" pitchFamily="18" charset="0"/>
            </a:endParaRPr>
          </a:p>
          <a:p>
            <a:endParaRPr lang="pt-BR" b="1" dirty="0" smtClean="0">
              <a:solidFill>
                <a:schemeClr val="bg1"/>
              </a:solidFill>
              <a:latin typeface="Times New Roman" pitchFamily="18" charset="0"/>
              <a:cs typeface="Times New Roman" pitchFamily="18" charset="0"/>
            </a:endParaRPr>
          </a:p>
          <a:p>
            <a:r>
              <a:rPr lang="pt-BR" b="1" dirty="0" smtClean="0">
                <a:solidFill>
                  <a:schemeClr val="bg1"/>
                </a:solidFill>
                <a:latin typeface="Times New Roman" pitchFamily="18" charset="0"/>
                <a:cs typeface="Times New Roman" pitchFamily="18" charset="0"/>
              </a:rPr>
              <a:t>II </a:t>
            </a:r>
            <a:r>
              <a:rPr lang="pt-BR" dirty="0" smtClean="0">
                <a:solidFill>
                  <a:schemeClr val="bg1"/>
                </a:solidFill>
                <a:latin typeface="Times New Roman" pitchFamily="18" charset="0"/>
                <a:cs typeface="Times New Roman" pitchFamily="18" charset="0"/>
              </a:rPr>
              <a:t>- a partir de </a:t>
            </a:r>
            <a:r>
              <a:rPr lang="pt-BR" b="1" u="sng" dirty="0" smtClean="0">
                <a:solidFill>
                  <a:srgbClr val="FF0000"/>
                </a:solidFill>
                <a:latin typeface="Times New Roman" pitchFamily="18" charset="0"/>
                <a:cs typeface="Times New Roman" pitchFamily="18" charset="0"/>
              </a:rPr>
              <a:t>1° de janeiro de 2016</a:t>
            </a:r>
            <a:r>
              <a:rPr lang="pt-BR" b="1" dirty="0" smtClean="0">
                <a:solidFill>
                  <a:schemeClr val="bg1"/>
                </a:solidFill>
                <a:latin typeface="Times New Roman" pitchFamily="18" charset="0"/>
                <a:cs typeface="Times New Roman" pitchFamily="18" charset="0"/>
              </a:rPr>
              <a:t>  - </a:t>
            </a:r>
            <a:r>
              <a:rPr lang="pt-BR" dirty="0" smtClean="0">
                <a:solidFill>
                  <a:schemeClr val="bg1"/>
                </a:solidFill>
                <a:latin typeface="Times New Roman" pitchFamily="18" charset="0"/>
                <a:cs typeface="Times New Roman" pitchFamily="18" charset="0"/>
              </a:rPr>
              <a:t> relativamente aos demais.</a:t>
            </a:r>
          </a:p>
          <a:p>
            <a:endParaRPr lang="pt-BR" dirty="0">
              <a:solidFill>
                <a:schemeClr val="bg1"/>
              </a:solidFill>
              <a:latin typeface="Times New Roman" pitchFamily="18" charset="0"/>
              <a:cs typeface="Times New Roman" pitchFamily="18" charset="0"/>
            </a:endParaRPr>
          </a:p>
          <a:p>
            <a:r>
              <a:rPr lang="pt-BR" b="1" dirty="0" smtClean="0">
                <a:solidFill>
                  <a:schemeClr val="bg1"/>
                </a:solidFill>
                <a:latin typeface="Times New Roman" pitchFamily="18" charset="0"/>
                <a:cs typeface="Times New Roman" pitchFamily="18" charset="0"/>
              </a:rPr>
              <a:t>III </a:t>
            </a:r>
            <a:r>
              <a:rPr lang="pt-BR" b="1" dirty="0">
                <a:solidFill>
                  <a:schemeClr val="bg1"/>
                </a:solidFill>
                <a:latin typeface="Times New Roman" pitchFamily="18" charset="0"/>
                <a:cs typeface="Times New Roman" pitchFamily="18" charset="0"/>
              </a:rPr>
              <a:t>-</a:t>
            </a:r>
            <a:r>
              <a:rPr lang="pt-BR" dirty="0">
                <a:solidFill>
                  <a:schemeClr val="bg1"/>
                </a:solidFill>
                <a:latin typeface="Times New Roman" pitchFamily="18" charset="0"/>
                <a:cs typeface="Times New Roman" pitchFamily="18" charset="0"/>
              </a:rPr>
              <a:t> a partir de </a:t>
            </a:r>
            <a:r>
              <a:rPr lang="pt-BR" b="1" u="sng" dirty="0" smtClean="0">
                <a:solidFill>
                  <a:srgbClr val="FF0000"/>
                </a:solidFill>
                <a:latin typeface="Times New Roman" pitchFamily="18" charset="0"/>
                <a:cs typeface="Times New Roman" pitchFamily="18" charset="0"/>
              </a:rPr>
              <a:t>1</a:t>
            </a:r>
            <a:r>
              <a:rPr lang="pt-BR" b="1" u="sng" dirty="0">
                <a:solidFill>
                  <a:srgbClr val="FF0000"/>
                </a:solidFill>
                <a:latin typeface="Times New Roman" pitchFamily="18" charset="0"/>
                <a:cs typeface="Times New Roman" pitchFamily="18" charset="0"/>
              </a:rPr>
              <a:t>° de abril 2016</a:t>
            </a:r>
            <a:r>
              <a:rPr lang="pt-BR" b="1" dirty="0">
                <a:solidFill>
                  <a:schemeClr val="bg1"/>
                </a:solidFill>
                <a:latin typeface="Times New Roman" pitchFamily="18" charset="0"/>
                <a:cs typeface="Times New Roman" pitchFamily="18" charset="0"/>
              </a:rPr>
              <a:t> -</a:t>
            </a:r>
            <a:r>
              <a:rPr lang="pt-BR" dirty="0">
                <a:solidFill>
                  <a:schemeClr val="bg1"/>
                </a:solidFill>
                <a:latin typeface="Times New Roman" pitchFamily="18" charset="0"/>
                <a:cs typeface="Times New Roman" pitchFamily="18" charset="0"/>
              </a:rPr>
              <a:t> </a:t>
            </a:r>
            <a:r>
              <a:rPr lang="pt-BR" dirty="0" smtClean="0">
                <a:solidFill>
                  <a:schemeClr val="bg1"/>
                </a:solidFill>
                <a:latin typeface="Times New Roman" pitchFamily="18" charset="0"/>
                <a:cs typeface="Times New Roman" pitchFamily="18" charset="0"/>
              </a:rPr>
              <a:t>Obrigatoriedade de escrituração do </a:t>
            </a:r>
            <a:r>
              <a:rPr lang="pt-BR" dirty="0">
                <a:solidFill>
                  <a:schemeClr val="bg1"/>
                </a:solidFill>
                <a:latin typeface="Times New Roman" pitchFamily="18" charset="0"/>
                <a:cs typeface="Times New Roman" pitchFamily="18" charset="0"/>
              </a:rPr>
              <a:t>CEST</a:t>
            </a:r>
            <a:r>
              <a:rPr lang="pt-BR" dirty="0" smtClean="0">
                <a:solidFill>
                  <a:schemeClr val="bg1"/>
                </a:solidFill>
                <a:latin typeface="Times New Roman" pitchFamily="18" charset="0"/>
                <a:cs typeface="Times New Roman" pitchFamily="18" charset="0"/>
              </a:rPr>
              <a:t>;</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805185" y="556918"/>
            <a:ext cx="6616342" cy="431910"/>
          </a:xfrm>
          <a:prstGeom prst="roundRect">
            <a:avLst/>
          </a:prstGeom>
          <a:gradFill>
            <a:gsLst>
              <a:gs pos="0">
                <a:srgbClr val="0070C0"/>
              </a:gs>
              <a:gs pos="100000">
                <a:schemeClr val="dk1">
                  <a:shade val="90000"/>
                  <a:lumMod val="84000"/>
                </a:schemeClr>
              </a:gs>
            </a:gsLst>
          </a:gra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latin typeface="Times New Roman" pitchFamily="18" charset="0"/>
                <a:cs typeface="Times New Roman" pitchFamily="18" charset="0"/>
              </a:rPr>
              <a:t>Convênio ICMS  n° 92, 20/08/2015 –  Aplicação da ST em MG</a:t>
            </a:r>
            <a:endParaRPr lang="pt-BR" b="1" dirty="0">
              <a:solidFill>
                <a:schemeClr val="tx1"/>
              </a:solidFill>
              <a:latin typeface="Times New Roman" pitchFamily="18" charset="0"/>
              <a:cs typeface="Times New Roman" pitchFamily="18" charset="0"/>
            </a:endParaRPr>
          </a:p>
        </p:txBody>
      </p:sp>
      <p:sp>
        <p:nvSpPr>
          <p:cNvPr id="10" name="Retângulo 9"/>
          <p:cNvSpPr/>
          <p:nvPr/>
        </p:nvSpPr>
        <p:spPr>
          <a:xfrm>
            <a:off x="836427" y="1201226"/>
            <a:ext cx="8371367" cy="369332"/>
          </a:xfrm>
          <a:prstGeom prst="rect">
            <a:avLst/>
          </a:prstGeom>
        </p:spPr>
        <p:txBody>
          <a:bodyPr wrap="square">
            <a:spAutoFit/>
          </a:bodyPr>
          <a:lstStyle/>
          <a:p>
            <a:pPr algn="just"/>
            <a:r>
              <a:rPr lang="pt-BR" b="1" dirty="0" smtClean="0">
                <a:solidFill>
                  <a:schemeClr val="bg1"/>
                </a:solidFill>
                <a:latin typeface="Times New Roman" pitchFamily="18" charset="0"/>
                <a:cs typeface="Times New Roman" pitchFamily="18" charset="0"/>
              </a:rPr>
              <a:t>Importante observar  em Minas Gerais, o “Âmbito de Aplicação” da ST</a:t>
            </a:r>
            <a:endParaRPr lang="pt-BR" b="1" dirty="0">
              <a:solidFill>
                <a:schemeClr val="bg1"/>
              </a:solidFill>
              <a:latin typeface="Times New Roman" pitchFamily="18" charset="0"/>
              <a:cs typeface="Times New Roman" pitchFamily="18" charset="0"/>
            </a:endParaRPr>
          </a:p>
        </p:txBody>
      </p:sp>
      <p:pic>
        <p:nvPicPr>
          <p:cNvPr id="100354" name="Picture 2"/>
          <p:cNvPicPr>
            <a:picLocks noChangeAspect="1" noChangeArrowheads="1"/>
          </p:cNvPicPr>
          <p:nvPr/>
        </p:nvPicPr>
        <p:blipFill>
          <a:blip r:embed="rId3"/>
          <a:srcRect/>
          <a:stretch>
            <a:fillRect/>
          </a:stretch>
        </p:blipFill>
        <p:spPr bwMode="auto">
          <a:xfrm>
            <a:off x="2155198" y="1552908"/>
            <a:ext cx="6923087" cy="3667125"/>
          </a:xfrm>
          <a:prstGeom prst="rect">
            <a:avLst/>
          </a:prstGeom>
          <a:noFill/>
          <a:ln w="9525">
            <a:noFill/>
            <a:miter lim="800000"/>
            <a:headEnd/>
            <a:tailEnd/>
          </a:ln>
        </p:spPr>
      </p:pic>
      <p:pic>
        <p:nvPicPr>
          <p:cNvPr id="100355" name="Picture 3"/>
          <p:cNvPicPr>
            <a:picLocks noChangeAspect="1" noChangeArrowheads="1"/>
          </p:cNvPicPr>
          <p:nvPr/>
        </p:nvPicPr>
        <p:blipFill>
          <a:blip r:embed="rId4"/>
          <a:srcRect/>
          <a:stretch>
            <a:fillRect/>
          </a:stretch>
        </p:blipFill>
        <p:spPr bwMode="auto">
          <a:xfrm>
            <a:off x="2198059" y="5144829"/>
            <a:ext cx="6838950" cy="800100"/>
          </a:xfrm>
          <a:prstGeom prst="rect">
            <a:avLst/>
          </a:prstGeom>
          <a:noFill/>
          <a:ln w="9525">
            <a:noFill/>
            <a:miter lim="800000"/>
            <a:headEnd/>
            <a:tailEnd/>
          </a:ln>
        </p:spPr>
      </p:pic>
      <p:sp>
        <p:nvSpPr>
          <p:cNvPr id="12" name="Seta para a esquerda 11"/>
          <p:cNvSpPr/>
          <p:nvPr/>
        </p:nvSpPr>
        <p:spPr>
          <a:xfrm>
            <a:off x="8718697" y="5146158"/>
            <a:ext cx="552893" cy="36150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pt-BR" dirty="0" smtClean="0">
              <a:solidFill>
                <a:srgbClr val="FF0000"/>
              </a:solidFill>
            </a:endParaRPr>
          </a:p>
        </p:txBody>
      </p:sp>
      <p:sp>
        <p:nvSpPr>
          <p:cNvPr id="13" name="Seta para a esquerda 12"/>
          <p:cNvSpPr/>
          <p:nvPr/>
        </p:nvSpPr>
        <p:spPr>
          <a:xfrm rot="10800000">
            <a:off x="3703673" y="3140148"/>
            <a:ext cx="552893" cy="36150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pt-BR" dirty="0" smtClean="0">
              <a:solidFill>
                <a:srgbClr val="FF0000"/>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2" name="Retângulo 1"/>
          <p:cNvSpPr/>
          <p:nvPr/>
        </p:nvSpPr>
        <p:spPr>
          <a:xfrm>
            <a:off x="733205" y="982005"/>
            <a:ext cx="10725370" cy="5355312"/>
          </a:xfrm>
          <a:prstGeom prst="rect">
            <a:avLst/>
          </a:prstGeom>
        </p:spPr>
        <p:txBody>
          <a:bodyPr wrap="square">
            <a:spAutoFit/>
          </a:bodyPr>
          <a:lstStyle/>
          <a:p>
            <a:pPr algn="just"/>
            <a:r>
              <a:rPr lang="pt-BR" dirty="0" smtClean="0">
                <a:solidFill>
                  <a:schemeClr val="bg1"/>
                </a:solidFill>
                <a:latin typeface="Times New Roman" panose="02020603050405020304" pitchFamily="18" charset="0"/>
                <a:cs typeface="Times New Roman" panose="02020603050405020304" pitchFamily="18" charset="0"/>
              </a:rPr>
              <a:t>No </a:t>
            </a:r>
            <a:r>
              <a:rPr lang="pt-BR" dirty="0">
                <a:solidFill>
                  <a:schemeClr val="bg1"/>
                </a:solidFill>
                <a:latin typeface="Times New Roman" panose="02020603050405020304" pitchFamily="18" charset="0"/>
                <a:cs typeface="Times New Roman" panose="02020603050405020304" pitchFamily="18" charset="0"/>
              </a:rPr>
              <a:t>caso de operações e prestações que destinem bens e serviços a </a:t>
            </a:r>
            <a:r>
              <a:rPr lang="pt-BR" dirty="0">
                <a:solidFill>
                  <a:srgbClr val="FF0000"/>
                </a:solidFill>
                <a:latin typeface="Times New Roman" panose="02020603050405020304" pitchFamily="18" charset="0"/>
                <a:cs typeface="Times New Roman" panose="02020603050405020304" pitchFamily="18" charset="0"/>
              </a:rPr>
              <a:t>consumidor final não contribuinte</a:t>
            </a:r>
            <a:r>
              <a:rPr lang="pt-BR" dirty="0">
                <a:solidFill>
                  <a:schemeClr val="bg1"/>
                </a:solidFill>
                <a:latin typeface="Times New Roman" panose="02020603050405020304" pitchFamily="18" charset="0"/>
                <a:cs typeface="Times New Roman" panose="02020603050405020304" pitchFamily="18" charset="0"/>
              </a:rPr>
              <a:t> localizado em outro Estado, o imposto correspondente à diferença entre a alíquota interna e a interestadual será partilhado entre os Estados de origem e de destino, na seguinte proporção</a:t>
            </a:r>
            <a:r>
              <a:rPr lang="pt-BR" dirty="0" smtClean="0">
                <a:solidFill>
                  <a:schemeClr val="bg1"/>
                </a:solidFill>
                <a:latin typeface="Times New Roman" panose="02020603050405020304" pitchFamily="18" charset="0"/>
                <a:cs typeface="Times New Roman" panose="02020603050405020304" pitchFamily="18" charset="0"/>
              </a:rPr>
              <a:t>:</a:t>
            </a:r>
          </a:p>
          <a:p>
            <a:pPr algn="just"/>
            <a:endParaRPr lang="pt-BR" b="1" dirty="0" smtClean="0">
              <a:solidFill>
                <a:schemeClr val="bg1"/>
              </a:solidFill>
              <a:latin typeface="Times New Roman" pitchFamily="18" charset="0"/>
              <a:cs typeface="Times New Roman" pitchFamily="18" charset="0"/>
            </a:endParaRPr>
          </a:p>
          <a:p>
            <a:pPr marL="3413125" indent="-1978025">
              <a:tabLst>
                <a:tab pos="7262813" algn="l"/>
              </a:tabLst>
            </a:pPr>
            <a:r>
              <a:rPr lang="pt-BR" dirty="0" smtClean="0">
                <a:solidFill>
                  <a:schemeClr val="bg1"/>
                </a:solidFill>
                <a:latin typeface="Times New Roman" pitchFamily="18" charset="0"/>
                <a:cs typeface="Times New Roman" pitchFamily="18" charset="0"/>
              </a:rPr>
              <a:t>I - para o ano de 2015:   20% (vinte por cento) para o Estado de destino e                                                                80% (oitenta por cento) para o Estado de origem;</a:t>
            </a:r>
          </a:p>
          <a:p>
            <a:pPr marL="1435100">
              <a:tabLst>
                <a:tab pos="7262813" algn="l"/>
              </a:tabLst>
            </a:pPr>
            <a:endParaRPr lang="pt-BR" dirty="0" smtClean="0">
              <a:solidFill>
                <a:schemeClr val="bg1"/>
              </a:solidFill>
              <a:latin typeface="Times New Roman" pitchFamily="18" charset="0"/>
              <a:cs typeface="Times New Roman" pitchFamily="18" charset="0"/>
            </a:endParaRPr>
          </a:p>
          <a:p>
            <a:pPr marL="3413125" indent="-1978025">
              <a:tabLst>
                <a:tab pos="7262813" algn="l"/>
              </a:tabLst>
            </a:pPr>
            <a:r>
              <a:rPr lang="pt-BR" dirty="0" smtClean="0">
                <a:solidFill>
                  <a:schemeClr val="bg1"/>
                </a:solidFill>
                <a:latin typeface="Times New Roman" pitchFamily="18" charset="0"/>
                <a:cs typeface="Times New Roman" pitchFamily="18" charset="0"/>
              </a:rPr>
              <a:t>II - para o ano de 2016: 40% (quarenta por cento) para o Estado de destino e                                                         60% (sessenta por cento) para o Estado de origem;</a:t>
            </a:r>
          </a:p>
          <a:p>
            <a:pPr marL="1435100">
              <a:tabLst>
                <a:tab pos="7262813" algn="l"/>
              </a:tabLst>
            </a:pPr>
            <a:endParaRPr lang="pt-BR" dirty="0" smtClean="0">
              <a:solidFill>
                <a:schemeClr val="bg1"/>
              </a:solidFill>
              <a:latin typeface="Times New Roman" pitchFamily="18" charset="0"/>
              <a:cs typeface="Times New Roman" pitchFamily="18" charset="0"/>
            </a:endParaRPr>
          </a:p>
          <a:p>
            <a:pPr marL="3498850" indent="-2063750">
              <a:tabLst>
                <a:tab pos="7262813" algn="l"/>
              </a:tabLst>
            </a:pPr>
            <a:r>
              <a:rPr lang="pt-BR" dirty="0" smtClean="0">
                <a:solidFill>
                  <a:schemeClr val="bg1"/>
                </a:solidFill>
                <a:latin typeface="Times New Roman" pitchFamily="18" charset="0"/>
                <a:cs typeface="Times New Roman" pitchFamily="18" charset="0"/>
              </a:rPr>
              <a:t>III - para o ano de 2017: 60% (sessenta por cento) para o Estado de destino e                                                         40% (quarenta por cento) para o Estado de origem; </a:t>
            </a:r>
          </a:p>
          <a:p>
            <a:pPr marL="1435100">
              <a:tabLst>
                <a:tab pos="7262813" algn="l"/>
              </a:tabLst>
            </a:pPr>
            <a:endParaRPr lang="pt-BR" dirty="0" smtClean="0">
              <a:solidFill>
                <a:schemeClr val="bg1"/>
              </a:solidFill>
              <a:latin typeface="Times New Roman" pitchFamily="18" charset="0"/>
              <a:cs typeface="Times New Roman" pitchFamily="18" charset="0"/>
            </a:endParaRPr>
          </a:p>
          <a:p>
            <a:pPr marL="3498850" indent="-2063750">
              <a:tabLst>
                <a:tab pos="7262813" algn="l"/>
              </a:tabLst>
            </a:pPr>
            <a:r>
              <a:rPr lang="pt-BR" dirty="0" smtClean="0">
                <a:solidFill>
                  <a:schemeClr val="bg1"/>
                </a:solidFill>
                <a:latin typeface="Times New Roman" pitchFamily="18" charset="0"/>
                <a:cs typeface="Times New Roman" pitchFamily="18" charset="0"/>
              </a:rPr>
              <a:t>IV - para o ano de 2018: 80% (oitenta por cento) para o Estado de destino e                                                        20% (vinte por cento) para o Estado de origem;</a:t>
            </a:r>
          </a:p>
          <a:p>
            <a:pPr marL="1435100">
              <a:tabLst>
                <a:tab pos="7262813" algn="l"/>
              </a:tabLst>
            </a:pPr>
            <a:endParaRPr lang="pt-BR" dirty="0" smtClean="0">
              <a:solidFill>
                <a:schemeClr val="bg1"/>
              </a:solidFill>
              <a:latin typeface="Times New Roman" pitchFamily="18" charset="0"/>
              <a:cs typeface="Times New Roman" pitchFamily="18" charset="0"/>
            </a:endParaRPr>
          </a:p>
          <a:p>
            <a:pPr marL="1435100">
              <a:tabLst>
                <a:tab pos="7262813" algn="l"/>
              </a:tabLst>
            </a:pPr>
            <a:r>
              <a:rPr lang="pt-BR" dirty="0" smtClean="0">
                <a:solidFill>
                  <a:schemeClr val="bg1"/>
                </a:solidFill>
                <a:latin typeface="Times New Roman" pitchFamily="18" charset="0"/>
                <a:cs typeface="Times New Roman" pitchFamily="18" charset="0"/>
              </a:rPr>
              <a:t>V - a partir do ano de 2019: 100% (cem por cento) para o Estado de destino.</a:t>
            </a:r>
          </a:p>
          <a:p>
            <a:pPr marL="1435100">
              <a:tabLst>
                <a:tab pos="7262813" algn="l"/>
              </a:tabLst>
            </a:pPr>
            <a:endParaRPr lang="pt-BR" dirty="0" smtClean="0">
              <a:solidFill>
                <a:schemeClr val="bg1"/>
              </a:solidFill>
              <a:latin typeface="Times New Roman" pitchFamily="18" charset="0"/>
              <a:cs typeface="Times New Roman" pitchFamily="18" charset="0"/>
            </a:endParaRPr>
          </a:p>
          <a:p>
            <a:pPr>
              <a:tabLst>
                <a:tab pos="7262813" algn="l"/>
              </a:tabLst>
            </a:pPr>
            <a:r>
              <a:rPr lang="pt-BR" dirty="0" smtClean="0">
                <a:solidFill>
                  <a:schemeClr val="bg1"/>
                </a:solidFill>
                <a:latin typeface="Times New Roman" pitchFamily="18" charset="0"/>
                <a:cs typeface="Times New Roman" pitchFamily="18" charset="0"/>
              </a:rPr>
              <a:t>Fundamentação: art. 99 do Ato das Disposições Constitucionais Transitórias (ADCT).</a:t>
            </a:r>
          </a:p>
        </p:txBody>
      </p:sp>
      <p:sp>
        <p:nvSpPr>
          <p:cNvPr id="11" name="Retângulo de cantos arredondados 10"/>
          <p:cNvSpPr/>
          <p:nvPr/>
        </p:nvSpPr>
        <p:spPr>
          <a:xfrm>
            <a:off x="677593" y="397430"/>
            <a:ext cx="8413243" cy="389379"/>
          </a:xfrm>
          <a:prstGeom prst="roundRect">
            <a:avLst/>
          </a:prstGeom>
        </p:spPr>
        <p:style>
          <a:lnRef idx="0">
            <a:schemeClr val="dk1"/>
          </a:lnRef>
          <a:fillRef idx="3">
            <a:schemeClr val="dk1"/>
          </a:fillRef>
          <a:effectRef idx="3">
            <a:schemeClr val="dk1"/>
          </a:effectRef>
          <a:fontRef idx="minor">
            <a:schemeClr val="lt1"/>
          </a:fontRef>
        </p:style>
        <p:txBody>
          <a:bodyPr anchor="t" anchorCtr="0"/>
          <a:lstStyle/>
          <a:p>
            <a:pPr fontAlgn="auto">
              <a:spcBef>
                <a:spcPts val="0"/>
              </a:spcBef>
              <a:spcAft>
                <a:spcPts val="0"/>
              </a:spcAft>
              <a:defRPr/>
            </a:pPr>
            <a:r>
              <a:rPr lang="pt-BR" b="1" dirty="0" smtClean="0">
                <a:solidFill>
                  <a:schemeClr val="tx1"/>
                </a:solidFill>
                <a:latin typeface="Times New Roman" pitchFamily="18" charset="0"/>
                <a:cs typeface="Times New Roman" pitchFamily="18" charset="0"/>
              </a:rPr>
              <a:t>EC n° 87, 16/04/2015 – Sistemática de Partilha do Diferencial de Alíquota – ICMS</a:t>
            </a:r>
          </a:p>
          <a:p>
            <a:pPr fontAlgn="auto">
              <a:spcBef>
                <a:spcPts val="0"/>
              </a:spcBef>
              <a:spcAft>
                <a:spcPts val="0"/>
              </a:spcAft>
              <a:defRPr/>
            </a:pPr>
            <a:endParaRPr lang="pt-BR" sz="1600" b="1" dirty="0">
              <a:solidFill>
                <a:schemeClr val="tx1"/>
              </a:solidFill>
              <a:latin typeface="Times New Roman" pitchFamily="18" charset="0"/>
              <a:cs typeface="Times New Roman" pitchFamily="18"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808074" y="641978"/>
            <a:ext cx="7474687" cy="431910"/>
          </a:xfrm>
          <a:prstGeom prst="roundRect">
            <a:avLst/>
          </a:prstGeom>
          <a:gradFill>
            <a:gsLst>
              <a:gs pos="0">
                <a:srgbClr val="0070C0"/>
              </a:gs>
              <a:gs pos="100000">
                <a:schemeClr val="dk1">
                  <a:shade val="90000"/>
                  <a:lumMod val="84000"/>
                </a:schemeClr>
              </a:gs>
            </a:gsLst>
          </a:gra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latin typeface="Times New Roman" pitchFamily="18" charset="0"/>
                <a:cs typeface="Times New Roman" pitchFamily="18" charset="0"/>
              </a:rPr>
              <a:t>Convênio ICMS  n° 92, 20/08/2015 –  Novidade!  Instituição do CEST</a:t>
            </a:r>
            <a:endParaRPr lang="pt-BR" b="1" dirty="0">
              <a:solidFill>
                <a:schemeClr val="tx1"/>
              </a:solidFill>
              <a:latin typeface="Times New Roman" pitchFamily="18" charset="0"/>
              <a:cs typeface="Times New Roman" pitchFamily="18" charset="0"/>
            </a:endParaRPr>
          </a:p>
        </p:txBody>
      </p:sp>
      <p:sp>
        <p:nvSpPr>
          <p:cNvPr id="10" name="Retângulo 9"/>
          <p:cNvSpPr/>
          <p:nvPr/>
        </p:nvSpPr>
        <p:spPr>
          <a:xfrm>
            <a:off x="751365" y="1243482"/>
            <a:ext cx="10707210" cy="2031325"/>
          </a:xfrm>
          <a:prstGeom prst="rect">
            <a:avLst/>
          </a:prstGeom>
        </p:spPr>
        <p:txBody>
          <a:bodyPr wrap="square">
            <a:spAutoFit/>
          </a:bodyPr>
          <a:lstStyle/>
          <a:p>
            <a:pPr algn="just"/>
            <a:r>
              <a:rPr lang="pt-BR" dirty="0" smtClean="0">
                <a:solidFill>
                  <a:schemeClr val="bg1"/>
                </a:solidFill>
                <a:latin typeface="Times New Roman" pitchFamily="18" charset="0"/>
                <a:cs typeface="Times New Roman" pitchFamily="18" charset="0"/>
              </a:rPr>
              <a:t>Instituição do </a:t>
            </a:r>
            <a:r>
              <a:rPr lang="pt-BR" b="1" dirty="0" smtClean="0">
                <a:solidFill>
                  <a:schemeClr val="bg1"/>
                </a:solidFill>
                <a:latin typeface="Times New Roman" pitchFamily="18" charset="0"/>
                <a:cs typeface="Times New Roman" pitchFamily="18" charset="0"/>
              </a:rPr>
              <a:t>Código Especificador da Substituição Tributária - CEST</a:t>
            </a:r>
            <a:r>
              <a:rPr lang="pt-BR" dirty="0" smtClean="0">
                <a:solidFill>
                  <a:schemeClr val="bg1"/>
                </a:solidFill>
                <a:latin typeface="Times New Roman" pitchFamily="18" charset="0"/>
                <a:cs typeface="Times New Roman" pitchFamily="18" charset="0"/>
              </a:rPr>
              <a:t>, que identifica a mercadoria passível de sujeição aos regimes de substituição tributária e de antecipação do recolhimento do imposto, relativos às operações subsequentes</a:t>
            </a:r>
            <a:r>
              <a:rPr lang="pt-BR" dirty="0" smtClean="0"/>
              <a:t>.</a:t>
            </a:r>
          </a:p>
          <a:p>
            <a:pPr algn="just"/>
            <a:endParaRPr lang="pt-BR" dirty="0" smtClean="0">
              <a:solidFill>
                <a:schemeClr val="bg1"/>
              </a:solidFill>
              <a:latin typeface="Times New Roman" pitchFamily="18" charset="0"/>
              <a:cs typeface="Times New Roman" pitchFamily="18" charset="0"/>
            </a:endParaRPr>
          </a:p>
          <a:p>
            <a:pPr algn="just"/>
            <a:r>
              <a:rPr lang="pt-BR" dirty="0" smtClean="0">
                <a:solidFill>
                  <a:schemeClr val="bg1"/>
                </a:solidFill>
                <a:latin typeface="Times New Roman" pitchFamily="18" charset="0"/>
                <a:cs typeface="Times New Roman" pitchFamily="18" charset="0"/>
              </a:rPr>
              <a:t>As operações com mercadorias ou bens listados nos Anexos II a XXIX deste convênio, deverá mencionar o respectivo CEST no documento fiscal que acobertar a operação, </a:t>
            </a:r>
            <a:r>
              <a:rPr lang="pt-BR" u="sng" dirty="0" smtClean="0">
                <a:solidFill>
                  <a:schemeClr val="bg1"/>
                </a:solidFill>
                <a:latin typeface="Times New Roman" pitchFamily="18" charset="0"/>
                <a:cs typeface="Times New Roman" pitchFamily="18" charset="0"/>
              </a:rPr>
              <a:t>ainda que a operação, mercadoria ou bem não estejam sujeitos aos regimes de substituição tributária ou de antecipação do recolhimento do imposto</a:t>
            </a:r>
            <a:r>
              <a:rPr lang="pt-BR" dirty="0" smtClean="0">
                <a:solidFill>
                  <a:schemeClr val="bg1"/>
                </a:solidFill>
                <a:latin typeface="Times New Roman" pitchFamily="18" charset="0"/>
                <a:cs typeface="Times New Roman" pitchFamily="18" charset="0"/>
              </a:rPr>
              <a:t>.</a:t>
            </a:r>
          </a:p>
        </p:txBody>
      </p:sp>
      <p:sp>
        <p:nvSpPr>
          <p:cNvPr id="12" name="Seta para baixo 11"/>
          <p:cNvSpPr/>
          <p:nvPr/>
        </p:nvSpPr>
        <p:spPr>
          <a:xfrm>
            <a:off x="4455042" y="4805916"/>
            <a:ext cx="435935" cy="435935"/>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auto">
              <a:spcBef>
                <a:spcPts val="0"/>
              </a:spcBef>
              <a:spcAft>
                <a:spcPts val="0"/>
              </a:spcAft>
            </a:pPr>
            <a:endParaRPr lang="pt-BR" dirty="0" smtClean="0">
              <a:solidFill>
                <a:schemeClr val="tx1"/>
              </a:solidFill>
            </a:endParaRPr>
          </a:p>
        </p:txBody>
      </p:sp>
      <p:pic>
        <p:nvPicPr>
          <p:cNvPr id="96259" name="Picture 3"/>
          <p:cNvPicPr>
            <a:picLocks noChangeAspect="1" noChangeArrowheads="1"/>
          </p:cNvPicPr>
          <p:nvPr/>
        </p:nvPicPr>
        <p:blipFill>
          <a:blip r:embed="rId3"/>
          <a:srcRect/>
          <a:stretch>
            <a:fillRect/>
          </a:stretch>
        </p:blipFill>
        <p:spPr bwMode="auto">
          <a:xfrm>
            <a:off x="3413051" y="3346462"/>
            <a:ext cx="6129038" cy="3354842"/>
          </a:xfrm>
          <a:prstGeom prst="rect">
            <a:avLst/>
          </a:prstGeom>
          <a:noFill/>
          <a:ln w="9525">
            <a:noFill/>
            <a:miter lim="800000"/>
            <a:headEnd/>
            <a:tailEnd/>
          </a:ln>
        </p:spPr>
      </p:pic>
      <p:sp>
        <p:nvSpPr>
          <p:cNvPr id="13" name="Seta para a direita 12"/>
          <p:cNvSpPr/>
          <p:nvPr/>
        </p:nvSpPr>
        <p:spPr>
          <a:xfrm>
            <a:off x="3009014" y="5305646"/>
            <a:ext cx="404037" cy="265814"/>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fontAlgn="auto">
              <a:spcBef>
                <a:spcPts val="0"/>
              </a:spcBef>
              <a:spcAft>
                <a:spcPts val="0"/>
              </a:spcAft>
            </a:pPr>
            <a:endParaRPr lang="pt-BR" dirty="0" smtClean="0">
              <a:solidFill>
                <a:srgbClr val="FF0000"/>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808074" y="641978"/>
            <a:ext cx="7474687" cy="431910"/>
          </a:xfrm>
          <a:prstGeom prst="roundRect">
            <a:avLst/>
          </a:prstGeom>
          <a:gradFill>
            <a:gsLst>
              <a:gs pos="0">
                <a:srgbClr val="0070C0"/>
              </a:gs>
              <a:gs pos="100000">
                <a:schemeClr val="dk1">
                  <a:shade val="90000"/>
                  <a:lumMod val="84000"/>
                </a:schemeClr>
              </a:gs>
            </a:gsLst>
          </a:gra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latin typeface="Times New Roman" pitchFamily="18" charset="0"/>
                <a:cs typeface="Times New Roman" pitchFamily="18" charset="0"/>
              </a:rPr>
              <a:t>Convênio ICMS  n° 92, 20/08/2015 –  Novidade!  Instituição do CEST</a:t>
            </a:r>
            <a:endParaRPr lang="pt-BR" b="1" dirty="0">
              <a:solidFill>
                <a:schemeClr val="tx1"/>
              </a:solidFill>
              <a:latin typeface="Times New Roman" pitchFamily="18" charset="0"/>
              <a:cs typeface="Times New Roman" pitchFamily="18" charset="0"/>
            </a:endParaRPr>
          </a:p>
        </p:txBody>
      </p:sp>
      <p:sp>
        <p:nvSpPr>
          <p:cNvPr id="10" name="Retângulo 9"/>
          <p:cNvSpPr/>
          <p:nvPr/>
        </p:nvSpPr>
        <p:spPr>
          <a:xfrm>
            <a:off x="894240" y="1325369"/>
            <a:ext cx="10707210" cy="1200329"/>
          </a:xfrm>
          <a:prstGeom prst="rect">
            <a:avLst/>
          </a:prstGeom>
        </p:spPr>
        <p:txBody>
          <a:bodyPr wrap="square">
            <a:spAutoFit/>
          </a:bodyPr>
          <a:lstStyle/>
          <a:p>
            <a:pPr algn="just"/>
            <a:r>
              <a:rPr lang="pt-BR" dirty="0">
                <a:solidFill>
                  <a:schemeClr val="bg1"/>
                </a:solidFill>
                <a:latin typeface="Times New Roman" panose="02020603050405020304" pitchFamily="18" charset="0"/>
                <a:cs typeface="Times New Roman" pitchFamily="18" charset="0"/>
              </a:rPr>
              <a:t>O Código CEST, será exigido nas notas fiscais a partir de 1° de </a:t>
            </a:r>
            <a:r>
              <a:rPr lang="pt-BR" dirty="0" smtClean="0">
                <a:solidFill>
                  <a:schemeClr val="bg1"/>
                </a:solidFill>
                <a:latin typeface="Times New Roman" panose="02020603050405020304" pitchFamily="18" charset="0"/>
                <a:cs typeface="Times New Roman" pitchFamily="18" charset="0"/>
              </a:rPr>
              <a:t>abril/2016, para tanto, foi </a:t>
            </a:r>
            <a:r>
              <a:rPr lang="pt-BR" dirty="0">
                <a:solidFill>
                  <a:schemeClr val="bg1"/>
                </a:solidFill>
                <a:latin typeface="Times New Roman" panose="02020603050405020304" pitchFamily="18" charset="0"/>
                <a:cs typeface="Times New Roman" pitchFamily="18" charset="0"/>
              </a:rPr>
              <a:t>publicada a Nota Técnica 2015/003 </a:t>
            </a:r>
            <a:r>
              <a:rPr lang="pt-BR" dirty="0" smtClean="0">
                <a:solidFill>
                  <a:schemeClr val="bg1"/>
                </a:solidFill>
                <a:latin typeface="Times New Roman" panose="02020603050405020304" pitchFamily="18" charset="0"/>
                <a:cs typeface="Times New Roman" pitchFamily="18" charset="0"/>
              </a:rPr>
              <a:t>“ICMS </a:t>
            </a:r>
            <a:r>
              <a:rPr lang="pt-BR" dirty="0">
                <a:solidFill>
                  <a:schemeClr val="bg1"/>
                </a:solidFill>
                <a:latin typeface="Times New Roman" panose="02020603050405020304" pitchFamily="18" charset="0"/>
                <a:cs typeface="Times New Roman" pitchFamily="18" charset="0"/>
              </a:rPr>
              <a:t>em Operações Interestaduais de Vendas a </a:t>
            </a:r>
            <a:r>
              <a:rPr lang="pt-BR" dirty="0" smtClean="0">
                <a:solidFill>
                  <a:schemeClr val="bg1"/>
                </a:solidFill>
                <a:latin typeface="Times New Roman" panose="02020603050405020304" pitchFamily="18" charset="0"/>
                <a:cs typeface="Times New Roman" pitchFamily="18" charset="0"/>
              </a:rPr>
              <a:t>Consumidor Final” </a:t>
            </a:r>
            <a:r>
              <a:rPr lang="pt-BR" dirty="0">
                <a:solidFill>
                  <a:schemeClr val="bg1"/>
                </a:solidFill>
                <a:latin typeface="Times New Roman" panose="02020603050405020304" pitchFamily="18" charset="0"/>
                <a:cs typeface="Times New Roman" pitchFamily="18" charset="0"/>
              </a:rPr>
              <a:t>- Versão </a:t>
            </a:r>
            <a:r>
              <a:rPr lang="pt-BR" dirty="0" smtClean="0">
                <a:solidFill>
                  <a:schemeClr val="bg1"/>
                </a:solidFill>
                <a:latin typeface="Times New Roman" panose="02020603050405020304" pitchFamily="18" charset="0"/>
                <a:cs typeface="Times New Roman" pitchFamily="18" charset="0"/>
              </a:rPr>
              <a:t>1.60, de  </a:t>
            </a:r>
            <a:r>
              <a:rPr lang="pt-BR" dirty="0">
                <a:solidFill>
                  <a:schemeClr val="bg1"/>
                </a:solidFill>
                <a:latin typeface="Times New Roman" panose="02020603050405020304" pitchFamily="18" charset="0"/>
                <a:cs typeface="Times New Roman" pitchFamily="18" charset="0"/>
              </a:rPr>
              <a:t>Dezembro </a:t>
            </a:r>
            <a:r>
              <a:rPr lang="pt-BR" dirty="0" smtClean="0">
                <a:solidFill>
                  <a:schemeClr val="bg1"/>
                </a:solidFill>
                <a:latin typeface="Times New Roman" panose="02020603050405020304" pitchFamily="18" charset="0"/>
                <a:cs typeface="Times New Roman" pitchFamily="18" charset="0"/>
              </a:rPr>
              <a:t>2015 – ANEXO IV, que dentre diversas abordagens, alterou o leiaute da </a:t>
            </a:r>
            <a:r>
              <a:rPr lang="pt-BR" dirty="0" err="1" smtClean="0">
                <a:solidFill>
                  <a:schemeClr val="bg1"/>
                </a:solidFill>
                <a:latin typeface="Times New Roman" panose="02020603050405020304" pitchFamily="18" charset="0"/>
                <a:cs typeface="Times New Roman" pitchFamily="18" charset="0"/>
              </a:rPr>
              <a:t>Nfe</a:t>
            </a:r>
            <a:r>
              <a:rPr lang="pt-BR" dirty="0" smtClean="0">
                <a:solidFill>
                  <a:schemeClr val="bg1"/>
                </a:solidFill>
                <a:latin typeface="Times New Roman" panose="02020603050405020304" pitchFamily="18" charset="0"/>
                <a:cs typeface="Times New Roman" pitchFamily="18" charset="0"/>
              </a:rPr>
              <a:t>, a fim de, introduzir o Campo CEST.</a:t>
            </a:r>
            <a:endParaRPr lang="pt-BR" dirty="0">
              <a:solidFill>
                <a:schemeClr val="bg1"/>
              </a:solidFill>
              <a:latin typeface="Times New Roman" panose="02020603050405020304" pitchFamily="18" charset="0"/>
              <a:cs typeface="Times New Roman" pitchFamily="18" charset="0"/>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4932" y="2703513"/>
            <a:ext cx="9913937"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831817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805185" y="556918"/>
            <a:ext cx="6393057" cy="431910"/>
          </a:xfrm>
          <a:prstGeom prst="roundRect">
            <a:avLst/>
          </a:prstGeom>
          <a:gradFill>
            <a:gsLst>
              <a:gs pos="0">
                <a:srgbClr val="0070C0"/>
              </a:gs>
              <a:gs pos="100000">
                <a:schemeClr val="dk1">
                  <a:shade val="90000"/>
                  <a:lumMod val="84000"/>
                </a:schemeClr>
              </a:gs>
            </a:gsLst>
          </a:gra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latin typeface="Times New Roman" pitchFamily="18" charset="0"/>
                <a:cs typeface="Times New Roman" pitchFamily="18" charset="0"/>
              </a:rPr>
              <a:t>Convênio ICMS  n° 92, 20/08/2015 –  Composição do CEST</a:t>
            </a:r>
            <a:endParaRPr lang="pt-BR" b="1" dirty="0">
              <a:solidFill>
                <a:schemeClr val="tx1"/>
              </a:solidFill>
              <a:latin typeface="Times New Roman" pitchFamily="18" charset="0"/>
              <a:cs typeface="Times New Roman" pitchFamily="18" charset="0"/>
            </a:endParaRPr>
          </a:p>
        </p:txBody>
      </p:sp>
      <p:pic>
        <p:nvPicPr>
          <p:cNvPr id="97285" name="Picture 5"/>
          <p:cNvPicPr>
            <a:picLocks noChangeAspect="1" noChangeArrowheads="1"/>
          </p:cNvPicPr>
          <p:nvPr/>
        </p:nvPicPr>
        <p:blipFill>
          <a:blip r:embed="rId3"/>
          <a:srcRect/>
          <a:stretch>
            <a:fillRect/>
          </a:stretch>
        </p:blipFill>
        <p:spPr bwMode="auto">
          <a:xfrm>
            <a:off x="934909" y="1327618"/>
            <a:ext cx="10666541" cy="4656323"/>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805184" y="556918"/>
            <a:ext cx="7530741" cy="431910"/>
          </a:xfrm>
          <a:prstGeom prst="roundRect">
            <a:avLst/>
          </a:prstGeom>
          <a:gradFill>
            <a:gsLst>
              <a:gs pos="0">
                <a:srgbClr val="0070C0"/>
              </a:gs>
              <a:gs pos="100000">
                <a:schemeClr val="dk1">
                  <a:shade val="90000"/>
                  <a:lumMod val="84000"/>
                </a:schemeClr>
              </a:gs>
            </a:gsLst>
          </a:gra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latin typeface="Times New Roman" pitchFamily="18" charset="0"/>
                <a:cs typeface="Times New Roman" pitchFamily="18" charset="0"/>
              </a:rPr>
              <a:t>Informação Acessória –  Composição da NCM</a:t>
            </a:r>
            <a:endParaRPr lang="pt-BR" b="1" dirty="0">
              <a:solidFill>
                <a:schemeClr val="tx1"/>
              </a:solidFill>
              <a:latin typeface="Times New Roman" pitchFamily="18" charset="0"/>
              <a:cs typeface="Times New Roman" pitchFamily="18"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5300" y="1410767"/>
            <a:ext cx="3638550" cy="408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ângulo 1"/>
          <p:cNvSpPr/>
          <p:nvPr/>
        </p:nvSpPr>
        <p:spPr>
          <a:xfrm>
            <a:off x="596900" y="3693241"/>
            <a:ext cx="7239000" cy="2031325"/>
          </a:xfrm>
          <a:prstGeom prst="rect">
            <a:avLst/>
          </a:prstGeom>
        </p:spPr>
        <p:txBody>
          <a:bodyPr wrap="square">
            <a:spAutoFit/>
          </a:bodyPr>
          <a:lstStyle/>
          <a:p>
            <a:pPr algn="just"/>
            <a:r>
              <a:rPr lang="pt-BR" dirty="0">
                <a:solidFill>
                  <a:schemeClr val="bg1"/>
                </a:solidFill>
                <a:latin typeface="Times New Roman" pitchFamily="18" charset="0"/>
                <a:cs typeface="Times New Roman" pitchFamily="18" charset="0"/>
              </a:rPr>
              <a:t>Na hipótese da descrição do item não reproduzir a correspondente descrição do código ou posição utilizada na NCM/SH, os regimes de substituição tributária ou de antecipação do recolhimento do ICMS com encerramento de tributação serão aplicáveis somente às mercadorias ou bens identificados nos termos da descrição contida neste convênio.</a:t>
            </a:r>
          </a:p>
          <a:p>
            <a:pPr algn="just"/>
            <a:endParaRPr lang="pt-BR" dirty="0">
              <a:solidFill>
                <a:schemeClr val="bg1"/>
              </a:solidFill>
              <a:latin typeface="Times New Roman" pitchFamily="18" charset="0"/>
              <a:cs typeface="Times New Roman" pitchFamily="18" charset="0"/>
            </a:endParaRPr>
          </a:p>
          <a:p>
            <a:pPr algn="just"/>
            <a:r>
              <a:rPr lang="pt-BR" dirty="0">
                <a:solidFill>
                  <a:schemeClr val="bg1"/>
                </a:solidFill>
                <a:latin typeface="Times New Roman" pitchFamily="18" charset="0"/>
                <a:cs typeface="Times New Roman" pitchFamily="18" charset="0"/>
              </a:rPr>
              <a:t>Ou seja, existindo conflito entre a TIPI e o Convênio, prevalece o Convênio</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184" y="1377429"/>
            <a:ext cx="4629150"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750888" y="617272"/>
            <a:ext cx="7383709" cy="431910"/>
          </a:xfrm>
          <a:prstGeom prst="roundRect">
            <a:avLst/>
          </a:prstGeom>
          <a:gradFill>
            <a:gsLst>
              <a:gs pos="0">
                <a:srgbClr val="0070C0"/>
              </a:gs>
              <a:gs pos="100000">
                <a:schemeClr val="dk1">
                  <a:shade val="90000"/>
                  <a:lumMod val="84000"/>
                </a:schemeClr>
              </a:gs>
            </a:gsLst>
          </a:gra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latin typeface="Times New Roman" pitchFamily="18" charset="0"/>
                <a:cs typeface="Times New Roman" pitchFamily="18" charset="0"/>
              </a:rPr>
              <a:t>Convênio ICMS  n° 92, 20/08/2015 – Venda pelo Sistema Porta a Porta</a:t>
            </a:r>
            <a:endParaRPr lang="pt-BR" b="1" dirty="0">
              <a:solidFill>
                <a:schemeClr val="tx1"/>
              </a:solidFill>
              <a:latin typeface="Times New Roman" pitchFamily="18" charset="0"/>
              <a:cs typeface="Times New Roman" pitchFamily="18" charset="0"/>
            </a:endParaRPr>
          </a:p>
        </p:txBody>
      </p:sp>
      <p:sp>
        <p:nvSpPr>
          <p:cNvPr id="10" name="Retângulo 9"/>
          <p:cNvSpPr/>
          <p:nvPr/>
        </p:nvSpPr>
        <p:spPr>
          <a:xfrm>
            <a:off x="698203" y="1185880"/>
            <a:ext cx="9636644" cy="923330"/>
          </a:xfrm>
          <a:prstGeom prst="rect">
            <a:avLst/>
          </a:prstGeom>
        </p:spPr>
        <p:txBody>
          <a:bodyPr wrap="square">
            <a:spAutoFit/>
          </a:bodyPr>
          <a:lstStyle/>
          <a:p>
            <a:pPr algn="just"/>
            <a:r>
              <a:rPr lang="pt-BR" u="sng" dirty="0" smtClean="0">
                <a:solidFill>
                  <a:schemeClr val="bg1"/>
                </a:solidFill>
                <a:latin typeface="Times New Roman" pitchFamily="18" charset="0"/>
                <a:cs typeface="Times New Roman" pitchFamily="18" charset="0"/>
              </a:rPr>
              <a:t>Exceção a Regra</a:t>
            </a:r>
            <a:r>
              <a:rPr lang="pt-BR" dirty="0" smtClean="0">
                <a:solidFill>
                  <a:schemeClr val="bg1"/>
                </a:solidFill>
                <a:latin typeface="Times New Roman" pitchFamily="18" charset="0"/>
                <a:cs typeface="Times New Roman" pitchFamily="18" charset="0"/>
              </a:rPr>
              <a:t>: </a:t>
            </a:r>
            <a:r>
              <a:rPr lang="pt-BR" b="1" dirty="0" smtClean="0">
                <a:solidFill>
                  <a:schemeClr val="bg1"/>
                </a:solidFill>
                <a:latin typeface="Times New Roman" pitchFamily="18" charset="0"/>
                <a:cs typeface="Times New Roman" pitchFamily="18" charset="0"/>
              </a:rPr>
              <a:t>Venda de mercadorias ou bens pelo sistema porta a porta</a:t>
            </a:r>
            <a:r>
              <a:rPr lang="pt-BR" dirty="0" smtClean="0">
                <a:solidFill>
                  <a:schemeClr val="bg1"/>
                </a:solidFill>
                <a:latin typeface="Times New Roman" pitchFamily="18" charset="0"/>
                <a:cs typeface="Times New Roman" pitchFamily="18" charset="0"/>
              </a:rPr>
              <a:t>. Ou seja, foi criado um Anexo específico para tratamento destes eventos, de forma que, mesmo que o produto sujeito a Substituição Tributária  possua um Anexo próprio, prevalecerá o Anexo XXIX.  </a:t>
            </a:r>
          </a:p>
        </p:txBody>
      </p:sp>
      <p:pic>
        <p:nvPicPr>
          <p:cNvPr id="95234" name="Picture 2"/>
          <p:cNvPicPr>
            <a:picLocks noChangeAspect="1" noChangeArrowheads="1"/>
          </p:cNvPicPr>
          <p:nvPr/>
        </p:nvPicPr>
        <p:blipFill>
          <a:blip r:embed="rId4"/>
          <a:srcRect/>
          <a:stretch>
            <a:fillRect/>
          </a:stretch>
        </p:blipFill>
        <p:spPr bwMode="auto">
          <a:xfrm>
            <a:off x="975979" y="4786119"/>
            <a:ext cx="5456719" cy="1852032"/>
          </a:xfrm>
          <a:prstGeom prst="rect">
            <a:avLst/>
          </a:prstGeom>
          <a:noFill/>
          <a:ln w="9525">
            <a:noFill/>
            <a:miter lim="800000"/>
            <a:headEnd/>
            <a:tailEnd/>
          </a:ln>
        </p:spPr>
      </p:pic>
      <p:pic>
        <p:nvPicPr>
          <p:cNvPr id="95235" name="Picture 3"/>
          <p:cNvPicPr>
            <a:picLocks noChangeAspect="1" noChangeArrowheads="1"/>
          </p:cNvPicPr>
          <p:nvPr/>
        </p:nvPicPr>
        <p:blipFill>
          <a:blip r:embed="rId5"/>
          <a:srcRect/>
          <a:stretch>
            <a:fillRect/>
          </a:stretch>
        </p:blipFill>
        <p:spPr bwMode="auto">
          <a:xfrm>
            <a:off x="4166413" y="2109210"/>
            <a:ext cx="6841280" cy="2611645"/>
          </a:xfrm>
          <a:prstGeom prst="rect">
            <a:avLst/>
          </a:prstGeom>
          <a:noFill/>
          <a:ln w="9525">
            <a:noFill/>
            <a:miter lim="800000"/>
            <a:headEnd/>
            <a:tailEnd/>
          </a:ln>
        </p:spPr>
      </p:pic>
      <p:sp>
        <p:nvSpPr>
          <p:cNvPr id="12" name="Seta para a direita 11"/>
          <p:cNvSpPr/>
          <p:nvPr/>
        </p:nvSpPr>
        <p:spPr>
          <a:xfrm>
            <a:off x="3827720" y="4327451"/>
            <a:ext cx="435934" cy="2658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pt-BR" dirty="0" smtClean="0">
              <a:solidFill>
                <a:schemeClr val="tx1"/>
              </a:solidFill>
            </a:endParaRPr>
          </a:p>
        </p:txBody>
      </p:sp>
      <p:sp>
        <p:nvSpPr>
          <p:cNvPr id="13" name="Seta para a direita 12"/>
          <p:cNvSpPr/>
          <p:nvPr/>
        </p:nvSpPr>
        <p:spPr>
          <a:xfrm>
            <a:off x="620232" y="5404883"/>
            <a:ext cx="435934" cy="2658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pt-BR" dirty="0" smtClean="0">
              <a:solidFill>
                <a:schemeClr val="tx1"/>
              </a:solidFill>
            </a:endParaRPr>
          </a:p>
        </p:txBody>
      </p:sp>
      <p:sp>
        <p:nvSpPr>
          <p:cNvPr id="2" name="Retângulo de cantos arredondados 1"/>
          <p:cNvSpPr/>
          <p:nvPr/>
        </p:nvSpPr>
        <p:spPr>
          <a:xfrm>
            <a:off x="7291778" y="5237195"/>
            <a:ext cx="3053960" cy="94988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fontAlgn="auto">
              <a:spcBef>
                <a:spcPts val="0"/>
              </a:spcBef>
              <a:spcAft>
                <a:spcPts val="0"/>
              </a:spcAft>
            </a:pPr>
            <a:r>
              <a:rPr lang="pt-BR" b="1" dirty="0" smtClean="0">
                <a:solidFill>
                  <a:schemeClr val="bg1"/>
                </a:solidFill>
                <a:latin typeface="Times New Roman" panose="02020603050405020304" pitchFamily="18" charset="0"/>
                <a:cs typeface="Times New Roman" panose="02020603050405020304" pitchFamily="18" charset="0"/>
              </a:rPr>
              <a:t>O NCM é o mesmo, mas o CEST é diferente</a:t>
            </a:r>
          </a:p>
        </p:txBody>
      </p:sp>
    </p:spTree>
    <p:extLst>
      <p:ext uri="{BB962C8B-B14F-4D97-AF65-F5344CB8AC3E}">
        <p14:creationId xmlns:p14="http://schemas.microsoft.com/office/powerpoint/2010/main" val="201835090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805185" y="556918"/>
            <a:ext cx="6616342" cy="431910"/>
          </a:xfrm>
          <a:prstGeom prst="roundRect">
            <a:avLst/>
          </a:prstGeom>
          <a:gradFill>
            <a:gsLst>
              <a:gs pos="0">
                <a:srgbClr val="0070C0"/>
              </a:gs>
              <a:gs pos="100000">
                <a:schemeClr val="dk1">
                  <a:shade val="90000"/>
                  <a:lumMod val="84000"/>
                </a:schemeClr>
              </a:gs>
            </a:gsLst>
          </a:gra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latin typeface="Times New Roman" pitchFamily="18" charset="0"/>
                <a:cs typeface="Times New Roman" pitchFamily="18" charset="0"/>
              </a:rPr>
              <a:t>Convênio ICMS  n° 92, 20/08/2015 –  Aplicação da ST em MG</a:t>
            </a:r>
            <a:endParaRPr lang="pt-BR" b="1" dirty="0">
              <a:solidFill>
                <a:schemeClr val="tx1"/>
              </a:solidFill>
              <a:latin typeface="Times New Roman" pitchFamily="18" charset="0"/>
              <a:cs typeface="Times New Roman" pitchFamily="18" charset="0"/>
            </a:endParaRPr>
          </a:p>
        </p:txBody>
      </p:sp>
      <p:pic>
        <p:nvPicPr>
          <p:cNvPr id="99330" name="Picture 2"/>
          <p:cNvPicPr>
            <a:picLocks noChangeAspect="1" noChangeArrowheads="1"/>
          </p:cNvPicPr>
          <p:nvPr/>
        </p:nvPicPr>
        <p:blipFill>
          <a:blip r:embed="rId4"/>
          <a:srcRect/>
          <a:stretch>
            <a:fillRect/>
          </a:stretch>
        </p:blipFill>
        <p:spPr bwMode="auto">
          <a:xfrm>
            <a:off x="3176942" y="1305513"/>
            <a:ext cx="6226365" cy="4558966"/>
          </a:xfrm>
          <a:prstGeom prst="rect">
            <a:avLst/>
          </a:prstGeom>
          <a:noFill/>
          <a:ln w="9525">
            <a:noFill/>
            <a:miter lim="800000"/>
            <a:headEnd/>
            <a:tailEnd/>
          </a:ln>
        </p:spPr>
      </p:pic>
      <p:sp>
        <p:nvSpPr>
          <p:cNvPr id="2" name="Retângulo 1"/>
          <p:cNvSpPr/>
          <p:nvPr/>
        </p:nvSpPr>
        <p:spPr>
          <a:xfrm>
            <a:off x="946244" y="5979599"/>
            <a:ext cx="8939166" cy="338554"/>
          </a:xfrm>
          <a:prstGeom prst="rect">
            <a:avLst/>
          </a:prstGeom>
        </p:spPr>
        <p:txBody>
          <a:bodyPr wrap="square">
            <a:spAutoFit/>
          </a:bodyPr>
          <a:lstStyle/>
          <a:p>
            <a:r>
              <a:rPr lang="pt-BR" sz="1600" dirty="0">
                <a:solidFill>
                  <a:schemeClr val="bg1"/>
                </a:solidFill>
                <a:latin typeface="Times New Roman" panose="02020603050405020304" pitchFamily="18" charset="0"/>
                <a:cs typeface="Times New Roman" panose="02020603050405020304" pitchFamily="18" charset="0"/>
              </a:rPr>
              <a:t>http://www.fazenda.mg.gov.br/empresas/legislacao_tributaria/orientacao/orientacao_001_2016.pdf</a:t>
            </a:r>
          </a:p>
        </p:txBody>
      </p:sp>
    </p:spTree>
    <p:extLst>
      <p:ext uri="{BB962C8B-B14F-4D97-AF65-F5344CB8AC3E}">
        <p14:creationId xmlns:p14="http://schemas.microsoft.com/office/powerpoint/2010/main" val="8558453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805185" y="556918"/>
            <a:ext cx="6616342" cy="431910"/>
          </a:xfrm>
          <a:prstGeom prst="roundRect">
            <a:avLst/>
          </a:prstGeom>
          <a:gradFill>
            <a:gsLst>
              <a:gs pos="0">
                <a:srgbClr val="0070C0"/>
              </a:gs>
              <a:gs pos="100000">
                <a:schemeClr val="dk1">
                  <a:shade val="90000"/>
                  <a:lumMod val="84000"/>
                </a:schemeClr>
              </a:gs>
            </a:gsLst>
          </a:gra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latin typeface="Times New Roman" pitchFamily="18" charset="0"/>
                <a:cs typeface="Times New Roman" pitchFamily="18" charset="0"/>
              </a:rPr>
              <a:t>Convênio ICMS  n° 92, 20/08/2015 –  Aplicação da ST em MG</a:t>
            </a:r>
            <a:endParaRPr lang="pt-BR" b="1" dirty="0">
              <a:solidFill>
                <a:schemeClr val="tx1"/>
              </a:solidFill>
              <a:latin typeface="Times New Roman" pitchFamily="18" charset="0"/>
              <a:cs typeface="Times New Roman" pitchFamily="18" charset="0"/>
            </a:endParaRPr>
          </a:p>
        </p:txBody>
      </p:sp>
      <p:sp>
        <p:nvSpPr>
          <p:cNvPr id="10" name="Retângulo 9"/>
          <p:cNvSpPr/>
          <p:nvPr/>
        </p:nvSpPr>
        <p:spPr>
          <a:xfrm>
            <a:off x="868325" y="1520203"/>
            <a:ext cx="10590250" cy="3693319"/>
          </a:xfrm>
          <a:prstGeom prst="rect">
            <a:avLst/>
          </a:prstGeom>
        </p:spPr>
        <p:txBody>
          <a:bodyPr wrap="square">
            <a:spAutoFit/>
          </a:bodyPr>
          <a:lstStyle/>
          <a:p>
            <a:pPr algn="ctr"/>
            <a:endParaRPr lang="pt-BR" dirty="0" smtClean="0">
              <a:solidFill>
                <a:schemeClr val="bg1"/>
              </a:solidFill>
              <a:latin typeface="Times New Roman" pitchFamily="18" charset="0"/>
              <a:cs typeface="Times New Roman" pitchFamily="18" charset="0"/>
            </a:endParaRPr>
          </a:p>
          <a:p>
            <a:r>
              <a:rPr lang="pt-BR" dirty="0" smtClean="0">
                <a:solidFill>
                  <a:schemeClr val="bg1"/>
                </a:solidFill>
                <a:latin typeface="Times New Roman" pitchFamily="18" charset="0"/>
                <a:cs typeface="Times New Roman" pitchFamily="18" charset="0"/>
              </a:rPr>
              <a:t>Posição da Substituição Tributária em Minas Gerais </a:t>
            </a:r>
          </a:p>
          <a:p>
            <a:pPr algn="ctr"/>
            <a:endParaRPr lang="pt-BR" b="1" dirty="0" smtClean="0">
              <a:solidFill>
                <a:schemeClr val="bg1"/>
              </a:solidFill>
              <a:latin typeface="Times New Roman" pitchFamily="18" charset="0"/>
              <a:cs typeface="Times New Roman" pitchFamily="18" charset="0"/>
            </a:endParaRPr>
          </a:p>
          <a:p>
            <a:pPr algn="ctr"/>
            <a:endParaRPr lang="pt-BR" b="1" dirty="0" smtClean="0">
              <a:solidFill>
                <a:schemeClr val="bg1"/>
              </a:solidFill>
              <a:latin typeface="Times New Roman" pitchFamily="18" charset="0"/>
              <a:cs typeface="Times New Roman" pitchFamily="18" charset="0"/>
            </a:endParaRPr>
          </a:p>
          <a:p>
            <a:pPr algn="ctr"/>
            <a:r>
              <a:rPr lang="pt-BR" b="1" dirty="0" smtClean="0">
                <a:solidFill>
                  <a:schemeClr val="bg1"/>
                </a:solidFill>
                <a:latin typeface="Times New Roman" pitchFamily="18" charset="0"/>
                <a:cs typeface="Times New Roman" pitchFamily="18" charset="0"/>
              </a:rPr>
              <a:t>*** VIDE PLANILHA  EM ANEXO II</a:t>
            </a:r>
          </a:p>
          <a:p>
            <a:pPr algn="ctr"/>
            <a:endParaRPr lang="pt-BR" dirty="0">
              <a:solidFill>
                <a:schemeClr val="bg1"/>
              </a:solidFill>
              <a:latin typeface="Times New Roman" pitchFamily="18" charset="0"/>
              <a:cs typeface="Times New Roman" pitchFamily="18" charset="0"/>
            </a:endParaRPr>
          </a:p>
          <a:p>
            <a:pPr algn="just"/>
            <a:r>
              <a:rPr lang="pt-BR" dirty="0" smtClean="0">
                <a:solidFill>
                  <a:schemeClr val="bg1"/>
                </a:solidFill>
                <a:latin typeface="Times New Roman" pitchFamily="18" charset="0"/>
                <a:cs typeface="Times New Roman" pitchFamily="18" charset="0"/>
              </a:rPr>
              <a:t>Atenção! </a:t>
            </a:r>
          </a:p>
          <a:p>
            <a:pPr algn="just"/>
            <a:r>
              <a:rPr lang="pt-BR" dirty="0" smtClean="0">
                <a:solidFill>
                  <a:schemeClr val="bg1"/>
                </a:solidFill>
                <a:latin typeface="Times New Roman" pitchFamily="18" charset="0"/>
                <a:cs typeface="Times New Roman" pitchFamily="18" charset="0"/>
              </a:rPr>
              <a:t>Esta planilha é meramente ilustrativa, não adentrou no detalhe do item, e possível que existam produtos que tenham sido reclassificados por  segmentos,  o recomendável é que a consulta seja feita pelo NCM e a descrição.</a:t>
            </a:r>
          </a:p>
          <a:p>
            <a:pPr algn="ctr"/>
            <a:endParaRPr lang="pt-BR" sz="2000" b="1" dirty="0" smtClean="0">
              <a:solidFill>
                <a:schemeClr val="bg1"/>
              </a:solidFill>
              <a:latin typeface="Times New Roman" pitchFamily="18" charset="0"/>
              <a:cs typeface="Times New Roman" pitchFamily="18" charset="0"/>
            </a:endParaRPr>
          </a:p>
          <a:p>
            <a:pPr algn="just"/>
            <a:endParaRPr lang="pt-BR" sz="2000" dirty="0" smtClean="0">
              <a:solidFill>
                <a:schemeClr val="bg1"/>
              </a:solidFill>
              <a:latin typeface="Times New Roman" pitchFamily="18" charset="0"/>
              <a:cs typeface="Times New Roman" pitchFamily="18" charset="0"/>
            </a:endParaRPr>
          </a:p>
          <a:p>
            <a:pPr algn="just"/>
            <a:endParaRPr lang="pt-BR" sz="1600" dirty="0" smtClean="0">
              <a:solidFill>
                <a:schemeClr val="bg1"/>
              </a:solidFill>
              <a:latin typeface="Times New Roman" pitchFamily="18" charset="0"/>
              <a:cs typeface="Times New Roman" pitchFamily="18" charset="0"/>
            </a:endParaRPr>
          </a:p>
          <a:p>
            <a:pPr algn="just"/>
            <a:endParaRPr lang="pt-BR" sz="1600" dirty="0">
              <a:solidFill>
                <a:schemeClr val="bg1"/>
              </a:solidFill>
              <a:latin typeface="Times New Roman" pitchFamily="18" charset="0"/>
              <a:cs typeface="Times New Roman" pitchFamily="18"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805185" y="556918"/>
            <a:ext cx="6616342" cy="431910"/>
          </a:xfrm>
          <a:prstGeom prst="roundRect">
            <a:avLst/>
          </a:prstGeom>
          <a:gradFill>
            <a:gsLst>
              <a:gs pos="0">
                <a:srgbClr val="0070C0"/>
              </a:gs>
              <a:gs pos="100000">
                <a:schemeClr val="dk1">
                  <a:shade val="90000"/>
                  <a:lumMod val="84000"/>
                </a:schemeClr>
              </a:gs>
            </a:gsLst>
          </a:gra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latin typeface="Times New Roman" pitchFamily="18" charset="0"/>
                <a:cs typeface="Times New Roman" pitchFamily="18" charset="0"/>
              </a:rPr>
              <a:t>Convênio ICMS  n° 92, 20/08/2015 –  Aplicação da ST em MG</a:t>
            </a:r>
            <a:endParaRPr lang="pt-BR" b="1" dirty="0">
              <a:solidFill>
                <a:schemeClr val="tx1"/>
              </a:solidFill>
              <a:latin typeface="Times New Roman" pitchFamily="18" charset="0"/>
              <a:cs typeface="Times New Roman" pitchFamily="18" charset="0"/>
            </a:endParaRPr>
          </a:p>
        </p:txBody>
      </p:sp>
      <p:sp>
        <p:nvSpPr>
          <p:cNvPr id="10" name="Retângulo 9"/>
          <p:cNvSpPr/>
          <p:nvPr/>
        </p:nvSpPr>
        <p:spPr>
          <a:xfrm>
            <a:off x="836427" y="1201226"/>
            <a:ext cx="8371367" cy="369332"/>
          </a:xfrm>
          <a:prstGeom prst="rect">
            <a:avLst/>
          </a:prstGeom>
        </p:spPr>
        <p:txBody>
          <a:bodyPr wrap="square">
            <a:spAutoFit/>
          </a:bodyPr>
          <a:lstStyle/>
          <a:p>
            <a:pPr algn="just"/>
            <a:r>
              <a:rPr lang="pt-BR" b="1" dirty="0" smtClean="0">
                <a:solidFill>
                  <a:schemeClr val="bg1"/>
                </a:solidFill>
                <a:latin typeface="Times New Roman" pitchFamily="18" charset="0"/>
                <a:cs typeface="Times New Roman" pitchFamily="18" charset="0"/>
              </a:rPr>
              <a:t>Sistema para cálculo do ICMS/ST Interno</a:t>
            </a:r>
            <a:endParaRPr lang="pt-BR" b="1" dirty="0">
              <a:solidFill>
                <a:schemeClr val="bg1"/>
              </a:solidFill>
              <a:latin typeface="Times New Roman" pitchFamily="18" charset="0"/>
              <a:cs typeface="Times New Roman" pitchFamily="18"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187" y="1539780"/>
            <a:ext cx="5803060" cy="4396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4390" y="1793543"/>
            <a:ext cx="5192335" cy="4485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eta para a direita 1"/>
          <p:cNvSpPr/>
          <p:nvPr/>
        </p:nvSpPr>
        <p:spPr>
          <a:xfrm>
            <a:off x="4113356" y="1793543"/>
            <a:ext cx="349462" cy="33550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pt-BR" dirty="0" smtClean="0">
              <a:solidFill>
                <a:schemeClr val="tx1"/>
              </a:solidFill>
            </a:endParaRPr>
          </a:p>
        </p:txBody>
      </p:sp>
    </p:spTree>
    <p:extLst>
      <p:ext uri="{BB962C8B-B14F-4D97-AF65-F5344CB8AC3E}">
        <p14:creationId xmlns:p14="http://schemas.microsoft.com/office/powerpoint/2010/main" val="13625328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805185" y="556918"/>
            <a:ext cx="6552546" cy="431910"/>
          </a:xfrm>
          <a:prstGeom prst="roundRect">
            <a:avLst/>
          </a:prstGeom>
          <a:gradFill>
            <a:gsLst>
              <a:gs pos="0">
                <a:srgbClr val="0070C0"/>
              </a:gs>
              <a:gs pos="100000">
                <a:schemeClr val="dk1">
                  <a:shade val="90000"/>
                  <a:lumMod val="84000"/>
                </a:schemeClr>
              </a:gs>
            </a:gsLst>
          </a:gra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latin typeface="Times New Roman" pitchFamily="18" charset="0"/>
                <a:cs typeface="Times New Roman" pitchFamily="18" charset="0"/>
              </a:rPr>
              <a:t>Convênio ICMS  n° 92, 20/08/2015 –  Inventário – </a:t>
            </a:r>
            <a:r>
              <a:rPr lang="pt-BR" b="1" dirty="0" err="1" smtClean="0">
                <a:latin typeface="Times New Roman" pitchFamily="18" charset="0"/>
                <a:cs typeface="Times New Roman" pitchFamily="18" charset="0"/>
              </a:rPr>
              <a:t>ST-Estoque</a:t>
            </a:r>
            <a:endParaRPr lang="pt-BR" b="1" dirty="0">
              <a:solidFill>
                <a:schemeClr val="tx1"/>
              </a:solidFill>
              <a:latin typeface="Times New Roman" pitchFamily="18" charset="0"/>
              <a:cs typeface="Times New Roman" pitchFamily="18" charset="0"/>
            </a:endParaRPr>
          </a:p>
        </p:txBody>
      </p:sp>
      <p:sp>
        <p:nvSpPr>
          <p:cNvPr id="10" name="Retângulo 9"/>
          <p:cNvSpPr/>
          <p:nvPr/>
        </p:nvSpPr>
        <p:spPr>
          <a:xfrm>
            <a:off x="805185" y="1246884"/>
            <a:ext cx="10654046" cy="2031325"/>
          </a:xfrm>
          <a:prstGeom prst="rect">
            <a:avLst/>
          </a:prstGeom>
        </p:spPr>
        <p:txBody>
          <a:bodyPr wrap="square">
            <a:spAutoFit/>
          </a:bodyPr>
          <a:lstStyle/>
          <a:p>
            <a:pPr algn="just"/>
            <a:r>
              <a:rPr lang="pt-BR" dirty="0" smtClean="0">
                <a:solidFill>
                  <a:schemeClr val="bg1"/>
                </a:solidFill>
                <a:latin typeface="Times New Roman" pitchFamily="18" charset="0"/>
                <a:cs typeface="Times New Roman" pitchFamily="18" charset="0"/>
              </a:rPr>
              <a:t>Para as mercadorias que entraram e saíram da Substituição Tributária, em razão do Convênio ICMS n° 92/15, é necessário </a:t>
            </a:r>
            <a:r>
              <a:rPr lang="pt-BR" b="1" dirty="0" smtClean="0">
                <a:solidFill>
                  <a:srgbClr val="FF0000"/>
                </a:solidFill>
                <a:latin typeface="Times New Roman" pitchFamily="18" charset="0"/>
                <a:cs typeface="Times New Roman" pitchFamily="18" charset="0"/>
              </a:rPr>
              <a:t>inventariar os Estoques do último dia do mês anterior em que ocorrer o evento</a:t>
            </a:r>
            <a:r>
              <a:rPr lang="pt-BR" dirty="0" smtClean="0">
                <a:solidFill>
                  <a:schemeClr val="bg1"/>
                </a:solidFill>
                <a:latin typeface="Times New Roman" pitchFamily="18" charset="0"/>
                <a:cs typeface="Times New Roman" pitchFamily="18" charset="0"/>
              </a:rPr>
              <a:t> , e proceder com o recolhimento da diferença do ST, nos moldes da Resolução n° 4.855, 29/12/2015.</a:t>
            </a:r>
          </a:p>
          <a:p>
            <a:pPr algn="just"/>
            <a:endParaRPr lang="pt-BR" dirty="0" smtClean="0">
              <a:solidFill>
                <a:schemeClr val="bg1"/>
              </a:solidFill>
              <a:latin typeface="Times New Roman" pitchFamily="18" charset="0"/>
              <a:cs typeface="Times New Roman" pitchFamily="18" charset="0"/>
            </a:endParaRPr>
          </a:p>
          <a:p>
            <a:pPr algn="just">
              <a:buFont typeface="Wingdings" pitchFamily="2" charset="2"/>
              <a:buChar char="ü"/>
            </a:pPr>
            <a:r>
              <a:rPr lang="pt-BR" dirty="0" smtClean="0">
                <a:solidFill>
                  <a:schemeClr val="bg1"/>
                </a:solidFill>
                <a:latin typeface="Times New Roman" pitchFamily="18" charset="0"/>
                <a:cs typeface="Times New Roman" pitchFamily="18" charset="0"/>
              </a:rPr>
              <a:t>Neste caso, do valor apurado </a:t>
            </a:r>
            <a:r>
              <a:rPr lang="pt-BR" u="sng" dirty="0" smtClean="0">
                <a:solidFill>
                  <a:schemeClr val="bg1"/>
                </a:solidFill>
                <a:latin typeface="Times New Roman" pitchFamily="18" charset="0"/>
                <a:cs typeface="Times New Roman" pitchFamily="18" charset="0"/>
              </a:rPr>
              <a:t>poderá ser deduzido créditos acumulados em conta gráfica.</a:t>
            </a:r>
          </a:p>
          <a:p>
            <a:pPr algn="just"/>
            <a:endParaRPr lang="pt-BR" dirty="0" smtClean="0">
              <a:solidFill>
                <a:schemeClr val="bg1"/>
              </a:solidFill>
              <a:latin typeface="Times New Roman" pitchFamily="18" charset="0"/>
              <a:cs typeface="Times New Roman" pitchFamily="18" charset="0"/>
            </a:endParaRPr>
          </a:p>
          <a:p>
            <a:pPr algn="just"/>
            <a:r>
              <a:rPr lang="pt-BR" b="1" dirty="0" smtClean="0">
                <a:solidFill>
                  <a:schemeClr val="bg1"/>
                </a:solidFill>
                <a:latin typeface="Times New Roman" pitchFamily="18" charset="0"/>
                <a:cs typeface="Times New Roman" pitchFamily="18" charset="0"/>
              </a:rPr>
              <a:t>Demonstração da apuração do ST Estoques:</a:t>
            </a:r>
            <a:endParaRPr lang="pt-BR" dirty="0">
              <a:solidFill>
                <a:schemeClr val="bg1"/>
              </a:solidFill>
              <a:latin typeface="Times New Roman" pitchFamily="18" charset="0"/>
              <a:cs typeface="Times New Roman" pitchFamily="18" charset="0"/>
            </a:endParaRPr>
          </a:p>
        </p:txBody>
      </p:sp>
      <p:pic>
        <p:nvPicPr>
          <p:cNvPr id="98306" name="Picture 2"/>
          <p:cNvPicPr>
            <a:picLocks noChangeAspect="1" noChangeArrowheads="1"/>
          </p:cNvPicPr>
          <p:nvPr/>
        </p:nvPicPr>
        <p:blipFill>
          <a:blip r:embed="rId3"/>
          <a:srcRect/>
          <a:stretch>
            <a:fillRect/>
          </a:stretch>
        </p:blipFill>
        <p:spPr bwMode="auto">
          <a:xfrm>
            <a:off x="701917" y="3419623"/>
            <a:ext cx="10377246" cy="2935140"/>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793309" y="556918"/>
            <a:ext cx="7507543" cy="594988"/>
          </a:xfrm>
          <a:prstGeom prst="roundRect">
            <a:avLst/>
          </a:prstGeom>
          <a:gradFill>
            <a:gsLst>
              <a:gs pos="0">
                <a:srgbClr val="0070C0"/>
              </a:gs>
              <a:gs pos="100000">
                <a:schemeClr val="dk1">
                  <a:shade val="90000"/>
                  <a:lumMod val="84000"/>
                </a:schemeClr>
              </a:gs>
            </a:gsLst>
          </a:gra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latin typeface="Times New Roman" pitchFamily="18" charset="0"/>
                <a:cs typeface="Times New Roman" pitchFamily="18" charset="0"/>
              </a:rPr>
              <a:t>Convênios ICMS  n° 155, 11/03/2015 – Protocolo e Convênios firmados anteriormente ao Convênio n° 92/2015</a:t>
            </a:r>
            <a:endParaRPr lang="pt-BR" b="1" dirty="0">
              <a:solidFill>
                <a:schemeClr val="tx1"/>
              </a:solidFill>
              <a:latin typeface="Times New Roman" pitchFamily="18" charset="0"/>
              <a:cs typeface="Times New Roman" pitchFamily="18" charset="0"/>
            </a:endParaRPr>
          </a:p>
        </p:txBody>
      </p:sp>
      <p:sp>
        <p:nvSpPr>
          <p:cNvPr id="10" name="Retângulo 9"/>
          <p:cNvSpPr/>
          <p:nvPr/>
        </p:nvSpPr>
        <p:spPr>
          <a:xfrm>
            <a:off x="740733" y="1339175"/>
            <a:ext cx="10528136" cy="2031325"/>
          </a:xfrm>
          <a:prstGeom prst="rect">
            <a:avLst/>
          </a:prstGeom>
        </p:spPr>
        <p:txBody>
          <a:bodyPr wrap="square">
            <a:spAutoFit/>
          </a:bodyPr>
          <a:lstStyle/>
          <a:p>
            <a:pPr algn="just"/>
            <a:endParaRPr lang="pt-BR" dirty="0" smtClean="0">
              <a:solidFill>
                <a:schemeClr val="bg1"/>
              </a:solidFill>
              <a:latin typeface="Times New Roman" pitchFamily="18" charset="0"/>
              <a:cs typeface="Times New Roman" pitchFamily="18" charset="0"/>
            </a:endParaRPr>
          </a:p>
          <a:p>
            <a:pPr algn="just">
              <a:tabLst>
                <a:tab pos="273050" algn="l"/>
              </a:tabLst>
            </a:pPr>
            <a:r>
              <a:rPr lang="pt-BR" dirty="0" smtClean="0">
                <a:solidFill>
                  <a:schemeClr val="bg1"/>
                </a:solidFill>
                <a:latin typeface="Times New Roman" pitchFamily="18" charset="0"/>
                <a:cs typeface="Times New Roman" pitchFamily="18" charset="0"/>
              </a:rPr>
              <a:t>O Convênio ICMS nº 155/2015 dispõe que os convênios e protocolos que tratam da aplicação dos regimes da substituição tributária e da antecipação do recolhimento do imposto com encerramento de tributação, relativos às operações subsequentes, permanecem vigentes, ressalvadas as disposições contrárias àquelas contidas no Convênio ICMS nº 92/2015.</a:t>
            </a:r>
          </a:p>
          <a:p>
            <a:pPr algn="just"/>
            <a:endParaRPr lang="pt-BR" dirty="0" smtClean="0">
              <a:solidFill>
                <a:schemeClr val="bg1"/>
              </a:solidFill>
              <a:latin typeface="Times New Roman" pitchFamily="18" charset="0"/>
              <a:cs typeface="Times New Roman" pitchFamily="18" charset="0"/>
            </a:endParaRPr>
          </a:p>
          <a:p>
            <a:pPr algn="just"/>
            <a:endParaRPr lang="pt-BR" dirty="0" smtClean="0">
              <a:solidFill>
                <a:schemeClr val="bg1"/>
              </a:solidFill>
              <a:latin typeface="Times New Roman" pitchFamily="18" charset="0"/>
              <a:cs typeface="Times New Roman" pitchFamily="18"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805185" y="556918"/>
            <a:ext cx="6552546" cy="431910"/>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latin typeface="Times New Roman" pitchFamily="18" charset="0"/>
                <a:cs typeface="Times New Roman" pitchFamily="18" charset="0"/>
              </a:rPr>
              <a:t>Decretos </a:t>
            </a:r>
            <a:r>
              <a:rPr lang="pt-BR" b="1" dirty="0" err="1" smtClean="0">
                <a:latin typeface="Times New Roman" pitchFamily="18" charset="0"/>
                <a:cs typeface="Times New Roman" pitchFamily="18" charset="0"/>
              </a:rPr>
              <a:t>n°s</a:t>
            </a:r>
            <a:r>
              <a:rPr lang="pt-BR" b="1" dirty="0" smtClean="0">
                <a:latin typeface="Times New Roman" pitchFamily="18" charset="0"/>
                <a:cs typeface="Times New Roman" pitchFamily="18" charset="0"/>
              </a:rPr>
              <a:t> 46.930/2015 – Alteração do RICMS/MG</a:t>
            </a:r>
            <a:endParaRPr lang="pt-BR" b="1" dirty="0">
              <a:solidFill>
                <a:schemeClr val="tx1"/>
              </a:solidFill>
              <a:latin typeface="Times New Roman" pitchFamily="18" charset="0"/>
              <a:cs typeface="Times New Roman" pitchFamily="18" charset="0"/>
            </a:endParaRPr>
          </a:p>
        </p:txBody>
      </p:sp>
      <p:sp>
        <p:nvSpPr>
          <p:cNvPr id="10" name="Retângulo 9"/>
          <p:cNvSpPr/>
          <p:nvPr/>
        </p:nvSpPr>
        <p:spPr>
          <a:xfrm>
            <a:off x="805185" y="1091784"/>
            <a:ext cx="10654046" cy="5632311"/>
          </a:xfrm>
          <a:prstGeom prst="rect">
            <a:avLst/>
          </a:prstGeom>
        </p:spPr>
        <p:txBody>
          <a:bodyPr wrap="square">
            <a:spAutoFit/>
          </a:bodyPr>
          <a:lstStyle/>
          <a:p>
            <a:pPr algn="just"/>
            <a:r>
              <a:rPr lang="pt-BR" b="1" dirty="0" smtClean="0">
                <a:solidFill>
                  <a:schemeClr val="bg1"/>
                </a:solidFill>
                <a:latin typeface="Times New Roman" pitchFamily="18" charset="0"/>
                <a:cs typeface="Times New Roman" pitchFamily="18" charset="0"/>
              </a:rPr>
              <a:t>Principais abordagens:</a:t>
            </a:r>
          </a:p>
          <a:p>
            <a:pPr algn="just"/>
            <a:endParaRPr lang="pt-BR" b="1" dirty="0" smtClean="0">
              <a:solidFill>
                <a:schemeClr val="bg1"/>
              </a:solidFill>
              <a:latin typeface="Times New Roman" pitchFamily="18" charset="0"/>
              <a:cs typeface="Times New Roman" pitchFamily="18" charset="0"/>
            </a:endParaRPr>
          </a:p>
          <a:p>
            <a:pPr algn="just">
              <a:buAutoNum type="alphaLcParenR"/>
            </a:pPr>
            <a:r>
              <a:rPr lang="pt-BR" dirty="0" smtClean="0">
                <a:solidFill>
                  <a:schemeClr val="bg1"/>
                </a:solidFill>
                <a:latin typeface="Times New Roman" pitchFamily="18" charset="0"/>
                <a:cs typeface="Times New Roman" pitchFamily="18" charset="0"/>
              </a:rPr>
              <a:t>  novos procedimentos para obtenção do valor devido a título de diferencial de alíquota, nas operações destinadas a contribuinte mineiro consumidor final;</a:t>
            </a:r>
          </a:p>
          <a:p>
            <a:pPr algn="just"/>
            <a:r>
              <a:rPr lang="pt-BR" dirty="0" smtClean="0">
                <a:solidFill>
                  <a:schemeClr val="bg1"/>
                </a:solidFill>
                <a:latin typeface="Times New Roman" pitchFamily="18" charset="0"/>
                <a:cs typeface="Times New Roman" pitchFamily="18" charset="0"/>
              </a:rPr>
              <a:t/>
            </a:r>
            <a:br>
              <a:rPr lang="pt-BR" dirty="0" smtClean="0">
                <a:solidFill>
                  <a:schemeClr val="bg1"/>
                </a:solidFill>
                <a:latin typeface="Times New Roman" pitchFamily="18" charset="0"/>
                <a:cs typeface="Times New Roman" pitchFamily="18" charset="0"/>
              </a:rPr>
            </a:br>
            <a:r>
              <a:rPr lang="pt-BR" dirty="0" smtClean="0">
                <a:solidFill>
                  <a:schemeClr val="bg1"/>
                </a:solidFill>
                <a:latin typeface="Times New Roman" pitchFamily="18" charset="0"/>
                <a:cs typeface="Times New Roman" pitchFamily="18" charset="0"/>
              </a:rPr>
              <a:t>b) regulamentação do cálculo para obtenção do valor do diferencial de alíquotas devido em função das operações interestaduais com destinatário consumidor final não contribuinte;</a:t>
            </a:r>
          </a:p>
          <a:p>
            <a:pPr marL="342900" indent="-342900" algn="just">
              <a:buAutoNum type="alphaLcParenR"/>
            </a:pPr>
            <a:endParaRPr lang="pt-BR" dirty="0" smtClean="0">
              <a:solidFill>
                <a:schemeClr val="bg1"/>
              </a:solidFill>
              <a:latin typeface="Times New Roman" pitchFamily="18" charset="0"/>
              <a:cs typeface="Times New Roman" pitchFamily="18" charset="0"/>
            </a:endParaRPr>
          </a:p>
          <a:p>
            <a:pPr algn="just"/>
            <a:r>
              <a:rPr lang="pt-BR" dirty="0" smtClean="0">
                <a:solidFill>
                  <a:schemeClr val="bg1"/>
                </a:solidFill>
                <a:latin typeface="Times New Roman" pitchFamily="18" charset="0"/>
                <a:cs typeface="Times New Roman" pitchFamily="18" charset="0"/>
              </a:rPr>
              <a:t>c) definição de que o recolhimento de que tratam os incisos XII e XIII, acrescidos ao art. 1º da Parte Geral do RICMS-MG/2002, poderá ser efetuado por GNRE ou DAE;</a:t>
            </a:r>
          </a:p>
          <a:p>
            <a:pPr algn="just"/>
            <a:endParaRPr lang="pt-BR" dirty="0" smtClean="0">
              <a:solidFill>
                <a:schemeClr val="bg1"/>
              </a:solidFill>
              <a:latin typeface="Times New Roman" pitchFamily="18" charset="0"/>
              <a:cs typeface="Times New Roman" pitchFamily="18" charset="0"/>
            </a:endParaRPr>
          </a:p>
          <a:p>
            <a:pPr algn="just"/>
            <a:r>
              <a:rPr lang="pt-BR" dirty="0" smtClean="0">
                <a:solidFill>
                  <a:schemeClr val="bg1"/>
                </a:solidFill>
                <a:latin typeface="Times New Roman" pitchFamily="18" charset="0"/>
                <a:cs typeface="Times New Roman" pitchFamily="18" charset="0"/>
              </a:rPr>
              <a:t>d) acréscimo dos </a:t>
            </a:r>
            <a:r>
              <a:rPr lang="pt-BR" dirty="0" err="1" smtClean="0">
                <a:solidFill>
                  <a:schemeClr val="bg1"/>
                </a:solidFill>
                <a:latin typeface="Times New Roman" pitchFamily="18" charset="0"/>
                <a:cs typeface="Times New Roman" pitchFamily="18" charset="0"/>
              </a:rPr>
              <a:t>arts</a:t>
            </a:r>
            <a:r>
              <a:rPr lang="pt-BR" dirty="0" smtClean="0">
                <a:solidFill>
                  <a:schemeClr val="bg1"/>
                </a:solidFill>
                <a:latin typeface="Times New Roman" pitchFamily="18" charset="0"/>
                <a:cs typeface="Times New Roman" pitchFamily="18" charset="0"/>
              </a:rPr>
              <a:t>. 126-A ao 126-D à Parte Geral do RICMS-MG/2002, de forma a instituir o “Cadastro Simplificado de Contribuinte de ICMS - DIFAL”;</a:t>
            </a:r>
          </a:p>
          <a:p>
            <a:pPr algn="just"/>
            <a:r>
              <a:rPr lang="pt-BR" dirty="0" smtClean="0">
                <a:solidFill>
                  <a:schemeClr val="bg1"/>
                </a:solidFill>
                <a:latin typeface="Times New Roman" pitchFamily="18" charset="0"/>
                <a:cs typeface="Times New Roman" pitchFamily="18" charset="0"/>
              </a:rPr>
              <a:t/>
            </a:r>
            <a:br>
              <a:rPr lang="pt-BR" dirty="0" smtClean="0">
                <a:solidFill>
                  <a:schemeClr val="bg1"/>
                </a:solidFill>
                <a:latin typeface="Times New Roman" pitchFamily="18" charset="0"/>
                <a:cs typeface="Times New Roman" pitchFamily="18" charset="0"/>
              </a:rPr>
            </a:br>
            <a:r>
              <a:rPr lang="pt-BR" dirty="0" smtClean="0">
                <a:solidFill>
                  <a:schemeClr val="bg1"/>
                </a:solidFill>
                <a:latin typeface="Times New Roman" pitchFamily="18" charset="0"/>
                <a:cs typeface="Times New Roman" pitchFamily="18" charset="0"/>
              </a:rPr>
              <a:t>e) estabelecimento da obrigatoriedade da GIA-ST para informar a parcela recolhida em favor do Estado de Minas Gerais nas operações interestaduais com destinatário consumidor final não contribuinte;</a:t>
            </a:r>
          </a:p>
          <a:p>
            <a:pPr algn="just"/>
            <a:r>
              <a:rPr lang="pt-BR" dirty="0" smtClean="0">
                <a:solidFill>
                  <a:schemeClr val="bg1"/>
                </a:solidFill>
                <a:latin typeface="Times New Roman" pitchFamily="18" charset="0"/>
                <a:cs typeface="Times New Roman" pitchFamily="18" charset="0"/>
              </a:rPr>
              <a:t/>
            </a:r>
            <a:br>
              <a:rPr lang="pt-BR" dirty="0" smtClean="0">
                <a:solidFill>
                  <a:schemeClr val="bg1"/>
                </a:solidFill>
                <a:latin typeface="Times New Roman" pitchFamily="18" charset="0"/>
                <a:cs typeface="Times New Roman" pitchFamily="18" charset="0"/>
              </a:rPr>
            </a:br>
            <a:r>
              <a:rPr lang="pt-BR" dirty="0" smtClean="0">
                <a:solidFill>
                  <a:schemeClr val="bg1"/>
                </a:solidFill>
                <a:latin typeface="Times New Roman" pitchFamily="18" charset="0"/>
                <a:cs typeface="Times New Roman" pitchFamily="18" charset="0"/>
              </a:rPr>
              <a:t>f) fixação de procedimento para as hipóteses de devolução ou retorno de mercadoria promovida por consumidor final localizado no Estado com destino a contribuinte estabelecido em outra Unidade da Federação</a:t>
            </a:r>
            <a:r>
              <a:rPr lang="pt-BR" dirty="0">
                <a:solidFill>
                  <a:schemeClr val="bg1"/>
                </a:solidFill>
                <a:latin typeface="Times New Roman" pitchFamily="18" charset="0"/>
                <a:cs typeface="Times New Roman" pitchFamily="18" charset="0"/>
              </a:rPr>
              <a:t>;</a:t>
            </a:r>
            <a:endParaRPr lang="pt-BR" dirty="0" smtClean="0">
              <a:solidFill>
                <a:schemeClr val="bg1"/>
              </a:solidFill>
              <a:latin typeface="Times New Roman" pitchFamily="18" charset="0"/>
              <a:cs typeface="Times New Roman" pitchFamily="18" charset="0"/>
            </a:endParaRPr>
          </a:p>
          <a:p>
            <a:pPr algn="just"/>
            <a:endParaRPr lang="pt-BR"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6764682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805186" y="556918"/>
            <a:ext cx="8977444" cy="431910"/>
          </a:xfrm>
          <a:prstGeom prst="roundRect">
            <a:avLst/>
          </a:prstGeom>
          <a:gradFill>
            <a:gsLst>
              <a:gs pos="0">
                <a:srgbClr val="0070C0"/>
              </a:gs>
              <a:gs pos="100000">
                <a:schemeClr val="dk1">
                  <a:shade val="90000"/>
                  <a:lumMod val="84000"/>
                </a:schemeClr>
              </a:gs>
            </a:gsLst>
          </a:gra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latin typeface="Times New Roman" pitchFamily="18" charset="0"/>
                <a:cs typeface="Times New Roman" pitchFamily="18" charset="0"/>
              </a:rPr>
              <a:t>Convênio ICMS  n° 92, 20/08/2015 –  Prazo de Recolhimento ST – Empresas do Simples</a:t>
            </a:r>
            <a:endParaRPr lang="pt-BR" b="1" dirty="0">
              <a:solidFill>
                <a:schemeClr val="tx1"/>
              </a:solidFill>
              <a:latin typeface="Times New Roman" pitchFamily="18" charset="0"/>
              <a:cs typeface="Times New Roman" pitchFamily="18" charset="0"/>
            </a:endParaRPr>
          </a:p>
        </p:txBody>
      </p:sp>
      <p:sp>
        <p:nvSpPr>
          <p:cNvPr id="10" name="Retângulo 9"/>
          <p:cNvSpPr/>
          <p:nvPr/>
        </p:nvSpPr>
        <p:spPr>
          <a:xfrm>
            <a:off x="750888" y="1158454"/>
            <a:ext cx="10654046" cy="4247317"/>
          </a:xfrm>
          <a:prstGeom prst="rect">
            <a:avLst/>
          </a:prstGeom>
        </p:spPr>
        <p:txBody>
          <a:bodyPr wrap="square">
            <a:spAutoFit/>
          </a:bodyPr>
          <a:lstStyle/>
          <a:p>
            <a:pPr algn="ctr"/>
            <a:r>
              <a:rPr lang="pt-BR" b="1" dirty="0">
                <a:solidFill>
                  <a:schemeClr val="bg1"/>
                </a:solidFill>
                <a:latin typeface="Times New Roman" panose="02020603050405020304" pitchFamily="18" charset="0"/>
                <a:cs typeface="Times New Roman" panose="02020603050405020304" pitchFamily="18" charset="0"/>
              </a:rPr>
              <a:t>DILAÇÃO DO PRAZO DE RECOLHIMENTO DO </a:t>
            </a:r>
            <a:r>
              <a:rPr lang="pt-BR" b="1" dirty="0" smtClean="0">
                <a:solidFill>
                  <a:schemeClr val="bg1"/>
                </a:solidFill>
                <a:latin typeface="Times New Roman" panose="02020603050405020304" pitchFamily="18" charset="0"/>
                <a:cs typeface="Times New Roman" panose="02020603050405020304" pitchFamily="18" charset="0"/>
              </a:rPr>
              <a:t>IMPOSTO EMPRESAS DO SIMPLES</a:t>
            </a:r>
            <a:endParaRPr lang="pt-BR" dirty="0">
              <a:solidFill>
                <a:schemeClr val="bg1"/>
              </a:solidFill>
              <a:latin typeface="Times New Roman" panose="02020603050405020304" pitchFamily="18" charset="0"/>
              <a:cs typeface="Times New Roman" panose="02020603050405020304" pitchFamily="18" charset="0"/>
            </a:endParaRPr>
          </a:p>
          <a:p>
            <a:pPr algn="just"/>
            <a:r>
              <a:rPr lang="pt-BR" b="1" dirty="0">
                <a:solidFill>
                  <a:schemeClr val="bg1"/>
                </a:solidFill>
                <a:latin typeface="Times New Roman" panose="02020603050405020304" pitchFamily="18" charset="0"/>
                <a:cs typeface="Times New Roman" panose="02020603050405020304" pitchFamily="18" charset="0"/>
              </a:rPr>
              <a:t> </a:t>
            </a:r>
            <a:endParaRPr lang="pt-BR" dirty="0">
              <a:solidFill>
                <a:schemeClr val="bg1"/>
              </a:solidFill>
              <a:latin typeface="Times New Roman" panose="02020603050405020304" pitchFamily="18" charset="0"/>
              <a:cs typeface="Times New Roman" panose="02020603050405020304" pitchFamily="18" charset="0"/>
            </a:endParaRPr>
          </a:p>
          <a:p>
            <a:pPr algn="just"/>
            <a:r>
              <a:rPr lang="pt-BR" dirty="0">
                <a:solidFill>
                  <a:schemeClr val="bg1"/>
                </a:solidFill>
                <a:latin typeface="Times New Roman" panose="02020603050405020304" pitchFamily="18" charset="0"/>
                <a:cs typeface="Times New Roman" panose="02020603050405020304" pitchFamily="18" charset="0"/>
              </a:rPr>
              <a:t>A Lei Complementar nº 147/2014, que incluiu o art. 21-B na Lei Complementar nº 123/2006, e regulamentada pelo Comitê Gestor do Simples Nacional por meio da Resolução CGSN nº 122/2015, que incluiu o art. 133-B na Resolução CGSN nº 94/2011, </a:t>
            </a:r>
            <a:r>
              <a:rPr lang="pt-BR" b="1" dirty="0">
                <a:solidFill>
                  <a:srgbClr val="FF0000"/>
                </a:solidFill>
                <a:latin typeface="Times New Roman" panose="02020603050405020304" pitchFamily="18" charset="0"/>
                <a:cs typeface="Times New Roman" panose="02020603050405020304" pitchFamily="18" charset="0"/>
              </a:rPr>
              <a:t>consiste na dilação do prazo de pagamento do imposto para os contribuintes do Simples Nacional, uma vez que foi previsto um prazo mínimo de 60 (sessenta dias) dias, contado do primeiro dia do mês do fato gerador da obrigação tributária, para o vencimento do imposto devido por substituição tributária</a:t>
            </a:r>
            <a:r>
              <a:rPr lang="pt-BR" dirty="0">
                <a:solidFill>
                  <a:srgbClr val="FF0000"/>
                </a:solidFill>
                <a:latin typeface="Times New Roman" panose="02020603050405020304" pitchFamily="18" charset="0"/>
                <a:cs typeface="Times New Roman" panose="02020603050405020304" pitchFamily="18" charset="0"/>
              </a:rPr>
              <a:t>,</a:t>
            </a:r>
            <a:r>
              <a:rPr lang="pt-BR" dirty="0">
                <a:solidFill>
                  <a:schemeClr val="bg1"/>
                </a:solidFill>
                <a:latin typeface="Times New Roman" panose="02020603050405020304" pitchFamily="18" charset="0"/>
                <a:cs typeface="Times New Roman" panose="02020603050405020304" pitchFamily="18" charset="0"/>
              </a:rPr>
              <a:t> nas hipóteses em que a responsabilidade recair sobre operações ou prestações subsequentes.</a:t>
            </a:r>
          </a:p>
          <a:p>
            <a:pPr algn="just"/>
            <a:r>
              <a:rPr lang="pt-BR" dirty="0">
                <a:solidFill>
                  <a:schemeClr val="bg1"/>
                </a:solidFill>
                <a:latin typeface="Times New Roman" panose="02020603050405020304" pitchFamily="18" charset="0"/>
                <a:cs typeface="Times New Roman" panose="02020603050405020304" pitchFamily="18" charset="0"/>
              </a:rPr>
              <a:t> </a:t>
            </a:r>
          </a:p>
          <a:p>
            <a:pPr algn="just"/>
            <a:r>
              <a:rPr lang="pt-BR" dirty="0">
                <a:solidFill>
                  <a:schemeClr val="bg1"/>
                </a:solidFill>
                <a:latin typeface="Times New Roman" panose="02020603050405020304" pitchFamily="18" charset="0"/>
                <a:cs typeface="Times New Roman" panose="02020603050405020304" pitchFamily="18" charset="0"/>
              </a:rPr>
              <a:t>As empresas optantes pelo Simples Nacional que praticarem operações ou prestações sujeitas aos regimes acima mencionados </a:t>
            </a:r>
            <a:r>
              <a:rPr lang="pt-BR" b="1" dirty="0">
                <a:solidFill>
                  <a:srgbClr val="FF0000"/>
                </a:solidFill>
                <a:latin typeface="Times New Roman" panose="02020603050405020304" pitchFamily="18" charset="0"/>
                <a:cs typeface="Times New Roman" panose="02020603050405020304" pitchFamily="18" charset="0"/>
              </a:rPr>
              <a:t>deverão recolher o imposto devido a este Estado até o dia 2 (dois) do segundo mês subsequente ao da ocorrência do fato gerador</a:t>
            </a:r>
            <a:r>
              <a:rPr lang="pt-BR" dirty="0">
                <a:solidFill>
                  <a:schemeClr val="bg1"/>
                </a:solidFill>
                <a:latin typeface="Times New Roman" pitchFamily="18" charset="0"/>
                <a:cs typeface="Times New Roman" pitchFamily="18" charset="0"/>
              </a:rPr>
              <a:t>, conforme disposto no § 11 do art. 46 da Parte 1 do Anexo XV e no § 9º do art. 85, todos do RICMS/2002.</a:t>
            </a:r>
          </a:p>
          <a:p>
            <a:pPr algn="just"/>
            <a:endParaRPr lang="pt-BR"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275483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805185" y="556918"/>
            <a:ext cx="7124164" cy="431910"/>
          </a:xfrm>
          <a:prstGeom prst="roundRect">
            <a:avLst/>
          </a:prstGeom>
          <a:gradFill>
            <a:gsLst>
              <a:gs pos="0">
                <a:schemeClr val="tx1">
                  <a:lumMod val="75000"/>
                </a:schemeClr>
              </a:gs>
              <a:gs pos="100000">
                <a:schemeClr val="dk1">
                  <a:shade val="90000"/>
                  <a:lumMod val="84000"/>
                </a:schemeClr>
              </a:gs>
            </a:gsLst>
          </a:gradFill>
        </p:spPr>
        <p:style>
          <a:lnRef idx="0">
            <a:schemeClr val="dk1"/>
          </a:lnRef>
          <a:fillRef idx="3">
            <a:schemeClr val="dk1"/>
          </a:fillRef>
          <a:effectRef idx="3">
            <a:schemeClr val="dk1"/>
          </a:effectRef>
          <a:fontRef idx="minor">
            <a:schemeClr val="lt1"/>
          </a:fontRef>
        </p:style>
        <p:txBody>
          <a:bodyPr anchor="ctr"/>
          <a:lstStyle/>
          <a:p>
            <a:pPr fontAlgn="auto">
              <a:spcBef>
                <a:spcPts val="0"/>
              </a:spcBef>
              <a:spcAft>
                <a:spcPts val="0"/>
              </a:spcAft>
              <a:defRPr/>
            </a:pPr>
            <a:r>
              <a:rPr lang="pt-BR" b="1" dirty="0" smtClean="0">
                <a:latin typeface="Times New Roman" panose="02020603050405020304" pitchFamily="18" charset="0"/>
                <a:cs typeface="Times New Roman" pitchFamily="18" charset="0"/>
              </a:rPr>
              <a:t>Convênio ICMS  n° 149/2015 – Escala Industrial não relevante</a:t>
            </a:r>
            <a:endParaRPr lang="pt-BR" b="1" dirty="0">
              <a:solidFill>
                <a:schemeClr val="tx1"/>
              </a:solidFill>
              <a:latin typeface="Times New Roman" pitchFamily="18" charset="0"/>
              <a:cs typeface="Times New Roman" pitchFamily="18" charset="0"/>
            </a:endParaRPr>
          </a:p>
        </p:txBody>
      </p:sp>
      <p:sp>
        <p:nvSpPr>
          <p:cNvPr id="10" name="Retângulo 9"/>
          <p:cNvSpPr/>
          <p:nvPr/>
        </p:nvSpPr>
        <p:spPr>
          <a:xfrm>
            <a:off x="825795" y="1243757"/>
            <a:ext cx="10632780" cy="5078313"/>
          </a:xfrm>
          <a:prstGeom prst="rect">
            <a:avLst/>
          </a:prstGeom>
        </p:spPr>
        <p:txBody>
          <a:bodyPr wrap="square">
            <a:spAutoFit/>
          </a:bodyPr>
          <a:lstStyle/>
          <a:p>
            <a:pPr algn="just"/>
            <a:r>
              <a:rPr lang="pt-BR" dirty="0" smtClean="0">
                <a:solidFill>
                  <a:schemeClr val="bg1"/>
                </a:solidFill>
                <a:latin typeface="Times New Roman" pitchFamily="18" charset="0"/>
                <a:cs typeface="Times New Roman" pitchFamily="18" charset="0"/>
              </a:rPr>
              <a:t>A substituição tributária na modalidade subsequente </a:t>
            </a:r>
            <a:r>
              <a:rPr lang="pt-BR" u="sng" dirty="0" smtClean="0">
                <a:solidFill>
                  <a:schemeClr val="bg1"/>
                </a:solidFill>
                <a:latin typeface="Times New Roman" pitchFamily="18" charset="0"/>
                <a:cs typeface="Times New Roman" pitchFamily="18" charset="0"/>
              </a:rPr>
              <a:t>não mais se aplicará às mercadorias</a:t>
            </a:r>
            <a:r>
              <a:rPr lang="pt-BR" dirty="0" smtClean="0">
                <a:solidFill>
                  <a:schemeClr val="bg1"/>
                </a:solidFill>
                <a:latin typeface="Times New Roman" pitchFamily="18" charset="0"/>
                <a:cs typeface="Times New Roman" pitchFamily="18" charset="0"/>
              </a:rPr>
              <a:t>:</a:t>
            </a:r>
          </a:p>
          <a:p>
            <a:pPr algn="just"/>
            <a:endParaRPr lang="pt-BR" sz="1600" dirty="0">
              <a:solidFill>
                <a:schemeClr val="bg1"/>
              </a:solidFill>
              <a:latin typeface="Times New Roman" pitchFamily="18" charset="0"/>
              <a:cs typeface="Times New Roman" pitchFamily="18" charset="0"/>
            </a:endParaRPr>
          </a:p>
          <a:p>
            <a:pPr algn="just"/>
            <a:endParaRPr lang="pt-BR" sz="1600" dirty="0" smtClean="0">
              <a:solidFill>
                <a:schemeClr val="bg1"/>
              </a:solidFill>
              <a:latin typeface="Times New Roman" pitchFamily="18" charset="0"/>
              <a:cs typeface="Times New Roman" pitchFamily="18" charset="0"/>
            </a:endParaRPr>
          </a:p>
          <a:p>
            <a:pPr algn="just"/>
            <a:endParaRPr lang="pt-BR" sz="1600" dirty="0">
              <a:solidFill>
                <a:schemeClr val="bg1"/>
              </a:solidFill>
              <a:latin typeface="Times New Roman" pitchFamily="18" charset="0"/>
              <a:cs typeface="Times New Roman" pitchFamily="18" charset="0"/>
            </a:endParaRPr>
          </a:p>
          <a:p>
            <a:pPr algn="just"/>
            <a:endParaRPr lang="pt-BR" sz="1600" dirty="0" smtClean="0">
              <a:solidFill>
                <a:schemeClr val="bg1"/>
              </a:solidFill>
              <a:latin typeface="Times New Roman" pitchFamily="18" charset="0"/>
              <a:cs typeface="Times New Roman" pitchFamily="18" charset="0"/>
            </a:endParaRPr>
          </a:p>
          <a:p>
            <a:pPr algn="just"/>
            <a:endParaRPr lang="pt-BR" sz="1600" dirty="0">
              <a:solidFill>
                <a:schemeClr val="bg1"/>
              </a:solidFill>
              <a:latin typeface="Times New Roman" pitchFamily="18" charset="0"/>
              <a:cs typeface="Times New Roman" pitchFamily="18" charset="0"/>
            </a:endParaRPr>
          </a:p>
          <a:p>
            <a:pPr algn="just"/>
            <a:endParaRPr lang="pt-BR" sz="1600" dirty="0" smtClean="0">
              <a:solidFill>
                <a:schemeClr val="bg1"/>
              </a:solidFill>
              <a:latin typeface="Times New Roman" pitchFamily="18" charset="0"/>
              <a:cs typeface="Times New Roman" pitchFamily="18" charset="0"/>
            </a:endParaRPr>
          </a:p>
          <a:p>
            <a:pPr algn="just"/>
            <a:endParaRPr lang="pt-BR" sz="1600" dirty="0">
              <a:solidFill>
                <a:schemeClr val="bg1"/>
              </a:solidFill>
              <a:latin typeface="Times New Roman" pitchFamily="18" charset="0"/>
              <a:cs typeface="Times New Roman" pitchFamily="18" charset="0"/>
            </a:endParaRPr>
          </a:p>
          <a:p>
            <a:pPr algn="just"/>
            <a:endParaRPr lang="pt-BR" sz="1600" dirty="0" smtClean="0">
              <a:solidFill>
                <a:schemeClr val="bg1"/>
              </a:solidFill>
              <a:latin typeface="Times New Roman" pitchFamily="18" charset="0"/>
              <a:cs typeface="Times New Roman" pitchFamily="18" charset="0"/>
            </a:endParaRPr>
          </a:p>
          <a:p>
            <a:pPr algn="just"/>
            <a:endParaRPr lang="pt-BR" sz="1600" dirty="0">
              <a:solidFill>
                <a:schemeClr val="bg1"/>
              </a:solidFill>
              <a:latin typeface="Times New Roman" pitchFamily="18" charset="0"/>
              <a:cs typeface="Times New Roman" pitchFamily="18" charset="0"/>
            </a:endParaRPr>
          </a:p>
          <a:p>
            <a:pPr algn="just"/>
            <a:endParaRPr lang="pt-BR" sz="1600" dirty="0" smtClean="0">
              <a:solidFill>
                <a:schemeClr val="bg1"/>
              </a:solidFill>
              <a:latin typeface="Times New Roman" pitchFamily="18" charset="0"/>
              <a:cs typeface="Times New Roman" pitchFamily="18" charset="0"/>
            </a:endParaRPr>
          </a:p>
          <a:p>
            <a:pPr algn="just"/>
            <a:endParaRPr lang="pt-BR" sz="1600" dirty="0">
              <a:solidFill>
                <a:schemeClr val="bg1"/>
              </a:solidFill>
              <a:latin typeface="Times New Roman" pitchFamily="18" charset="0"/>
              <a:cs typeface="Times New Roman" pitchFamily="18" charset="0"/>
            </a:endParaRPr>
          </a:p>
          <a:p>
            <a:pPr algn="just"/>
            <a:endParaRPr lang="pt-BR" sz="1600" dirty="0" smtClean="0">
              <a:solidFill>
                <a:schemeClr val="bg1"/>
              </a:solidFill>
              <a:latin typeface="Times New Roman" pitchFamily="18" charset="0"/>
              <a:cs typeface="Times New Roman" pitchFamily="18" charset="0"/>
            </a:endParaRPr>
          </a:p>
          <a:p>
            <a:pPr algn="just"/>
            <a:endParaRPr lang="pt-BR" sz="1600" dirty="0">
              <a:solidFill>
                <a:schemeClr val="bg1"/>
              </a:solidFill>
              <a:latin typeface="Times New Roman" pitchFamily="18" charset="0"/>
              <a:cs typeface="Times New Roman" pitchFamily="18" charset="0"/>
            </a:endParaRPr>
          </a:p>
          <a:p>
            <a:pPr algn="just"/>
            <a:endParaRPr lang="pt-BR" sz="1600" dirty="0" smtClean="0">
              <a:solidFill>
                <a:schemeClr val="bg1"/>
              </a:solidFill>
              <a:latin typeface="Times New Roman" pitchFamily="18" charset="0"/>
              <a:cs typeface="Times New Roman" pitchFamily="18" charset="0"/>
            </a:endParaRPr>
          </a:p>
          <a:p>
            <a:pPr algn="just"/>
            <a:endParaRPr lang="pt-BR" sz="1600" dirty="0" smtClean="0">
              <a:solidFill>
                <a:schemeClr val="bg1"/>
              </a:solidFill>
              <a:latin typeface="Times New Roman" pitchFamily="18" charset="0"/>
              <a:cs typeface="Times New Roman" pitchFamily="18" charset="0"/>
            </a:endParaRPr>
          </a:p>
          <a:p>
            <a:pPr algn="just"/>
            <a:endParaRPr lang="pt-BR" sz="1600" dirty="0">
              <a:solidFill>
                <a:schemeClr val="bg1"/>
              </a:solidFill>
              <a:latin typeface="Times New Roman" pitchFamily="18" charset="0"/>
              <a:cs typeface="Times New Roman" pitchFamily="18" charset="0"/>
            </a:endParaRPr>
          </a:p>
          <a:p>
            <a:pPr algn="just"/>
            <a:endParaRPr lang="pt-BR" sz="1600" dirty="0" smtClean="0">
              <a:solidFill>
                <a:schemeClr val="bg1"/>
              </a:solidFill>
              <a:latin typeface="Times New Roman" pitchFamily="18" charset="0"/>
              <a:cs typeface="Times New Roman" pitchFamily="18" charset="0"/>
            </a:endParaRPr>
          </a:p>
          <a:p>
            <a:endParaRPr lang="pt-BR" sz="1600" dirty="0">
              <a:solidFill>
                <a:schemeClr val="bg1"/>
              </a:solidFill>
              <a:latin typeface="Times New Roman" pitchFamily="18" charset="0"/>
              <a:cs typeface="Times New Roman" pitchFamily="18" charset="0"/>
            </a:endParaRPr>
          </a:p>
          <a:p>
            <a:pPr algn="just"/>
            <a:r>
              <a:rPr lang="pt-BR" b="1" dirty="0" smtClean="0">
                <a:solidFill>
                  <a:srgbClr val="FF0000"/>
                </a:solidFill>
                <a:latin typeface="Times New Roman" pitchFamily="18" charset="0"/>
                <a:cs typeface="Times New Roman" pitchFamily="18" charset="0"/>
              </a:rPr>
              <a:t>“Quando produzidos em Escala Industrial não Relevante”</a:t>
            </a:r>
            <a:r>
              <a:rPr lang="pt-BR" b="1" dirty="0" smtClean="0">
                <a:solidFill>
                  <a:schemeClr val="bg1"/>
                </a:solidFill>
                <a:latin typeface="Times New Roman" pitchFamily="18" charset="0"/>
                <a:cs typeface="Times New Roman" pitchFamily="18" charset="0"/>
              </a:rPr>
              <a:t>.</a:t>
            </a:r>
            <a:r>
              <a:rPr lang="pt-BR" sz="1600" b="1" dirty="0" smtClean="0">
                <a:solidFill>
                  <a:schemeClr val="bg1"/>
                </a:solidFill>
                <a:latin typeface="Times New Roman" pitchFamily="18" charset="0"/>
                <a:cs typeface="Times New Roman" pitchFamily="18" charset="0"/>
              </a:rPr>
              <a:t> </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582" y="1858458"/>
            <a:ext cx="5319984" cy="3875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ângulo de cantos arredondados 1"/>
          <p:cNvSpPr/>
          <p:nvPr/>
        </p:nvSpPr>
        <p:spPr>
          <a:xfrm>
            <a:off x="7647708" y="3546510"/>
            <a:ext cx="3099460" cy="2149433"/>
          </a:xfrm>
          <a:prstGeom prst="roundRect">
            <a:avLst/>
          </a:prstGeom>
          <a:gradFill>
            <a:gsLst>
              <a:gs pos="0">
                <a:schemeClr val="tx1">
                  <a:lumMod val="85000"/>
                </a:schemeClr>
              </a:gs>
              <a:gs pos="100000">
                <a:schemeClr val="tx1">
                  <a:lumMod val="85000"/>
                </a:schemeClr>
              </a:gs>
            </a:gsLst>
          </a:gradFill>
        </p:spPr>
        <p:style>
          <a:lnRef idx="0">
            <a:schemeClr val="dk1"/>
          </a:lnRef>
          <a:fillRef idx="3">
            <a:schemeClr val="dk1"/>
          </a:fillRef>
          <a:effectRef idx="3">
            <a:schemeClr val="dk1"/>
          </a:effectRef>
          <a:fontRef idx="minor">
            <a:schemeClr val="lt1"/>
          </a:fontRef>
        </p:style>
        <p:txBody>
          <a:bodyPr rtlCol="0" anchor="ctr"/>
          <a:lstStyle/>
          <a:p>
            <a:pPr algn="just" fontAlgn="auto">
              <a:spcBef>
                <a:spcPts val="0"/>
              </a:spcBef>
              <a:spcAft>
                <a:spcPts val="0"/>
              </a:spcAft>
            </a:pPr>
            <a:r>
              <a:rPr lang="pt-BR" sz="1600" dirty="0">
                <a:solidFill>
                  <a:schemeClr val="bg1"/>
                </a:solidFill>
                <a:latin typeface="Times New Roman" pitchFamily="18" charset="0"/>
                <a:cs typeface="Times New Roman" pitchFamily="18" charset="0"/>
              </a:rPr>
              <a:t>Relação de produtos </a:t>
            </a:r>
            <a:r>
              <a:rPr lang="pt-BR" sz="1600" dirty="0" smtClean="0">
                <a:solidFill>
                  <a:schemeClr val="bg1"/>
                </a:solidFill>
                <a:latin typeface="Times New Roman" pitchFamily="18" charset="0"/>
                <a:cs typeface="Times New Roman" pitchFamily="18" charset="0"/>
              </a:rPr>
              <a:t>descrita no </a:t>
            </a:r>
            <a:r>
              <a:rPr lang="pt-BR" sz="1600" dirty="0">
                <a:solidFill>
                  <a:schemeClr val="bg1"/>
                </a:solidFill>
                <a:latin typeface="Times New Roman" pitchFamily="18" charset="0"/>
                <a:cs typeface="Times New Roman" pitchFamily="18" charset="0"/>
              </a:rPr>
              <a:t>§ 8º do art. 13 da Lei Complementar nº 123/2006, incluído pela Lei Complementar nº 147/2014, bem como no Anexo Único do Convênio ICMS nº </a:t>
            </a:r>
            <a:r>
              <a:rPr lang="pt-BR" sz="1600" dirty="0" smtClean="0">
                <a:solidFill>
                  <a:schemeClr val="bg1"/>
                </a:solidFill>
                <a:latin typeface="Times New Roman" pitchFamily="18" charset="0"/>
                <a:cs typeface="Times New Roman" pitchFamily="18" charset="0"/>
              </a:rPr>
              <a:t>149/2015.</a:t>
            </a:r>
            <a:endParaRPr lang="pt-BR" dirty="0" smtClean="0">
              <a:solidFill>
                <a:schemeClr val="tx1"/>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805185" y="556918"/>
            <a:ext cx="6523664" cy="431910"/>
          </a:xfrm>
          <a:prstGeom prst="roundRect">
            <a:avLst/>
          </a:prstGeom>
          <a:gradFill>
            <a:gsLst>
              <a:gs pos="0">
                <a:schemeClr val="tx1">
                  <a:lumMod val="75000"/>
                </a:schemeClr>
              </a:gs>
              <a:gs pos="100000">
                <a:schemeClr val="dk1">
                  <a:shade val="90000"/>
                  <a:lumMod val="84000"/>
                </a:schemeClr>
              </a:gs>
            </a:gsLst>
          </a:gradFill>
        </p:spPr>
        <p:style>
          <a:lnRef idx="0">
            <a:schemeClr val="dk1"/>
          </a:lnRef>
          <a:fillRef idx="3">
            <a:schemeClr val="dk1"/>
          </a:fillRef>
          <a:effectRef idx="3">
            <a:schemeClr val="dk1"/>
          </a:effectRef>
          <a:fontRef idx="minor">
            <a:schemeClr val="lt1"/>
          </a:fontRef>
        </p:style>
        <p:txBody>
          <a:bodyPr anchor="ctr"/>
          <a:lstStyle/>
          <a:p>
            <a:pPr fontAlgn="auto">
              <a:spcBef>
                <a:spcPts val="0"/>
              </a:spcBef>
              <a:spcAft>
                <a:spcPts val="0"/>
              </a:spcAft>
              <a:defRPr/>
            </a:pPr>
            <a:r>
              <a:rPr lang="pt-BR" b="1" dirty="0">
                <a:latin typeface="Times New Roman" pitchFamily="18" charset="0"/>
                <a:cs typeface="Times New Roman" pitchFamily="18" charset="0"/>
              </a:rPr>
              <a:t>Convênio ICMS  n° 149/2015 – Escala Industrial não relevante</a:t>
            </a:r>
            <a:endParaRPr lang="pt-BR" b="1" dirty="0">
              <a:solidFill>
                <a:schemeClr val="tx1"/>
              </a:solidFill>
              <a:latin typeface="Times New Roman" pitchFamily="18" charset="0"/>
              <a:cs typeface="Times New Roman" pitchFamily="18" charset="0"/>
            </a:endParaRPr>
          </a:p>
        </p:txBody>
      </p:sp>
      <p:sp>
        <p:nvSpPr>
          <p:cNvPr id="10" name="Retângulo 9"/>
          <p:cNvSpPr/>
          <p:nvPr/>
        </p:nvSpPr>
        <p:spPr>
          <a:xfrm>
            <a:off x="805184" y="1393883"/>
            <a:ext cx="10632780" cy="3970318"/>
          </a:xfrm>
          <a:prstGeom prst="rect">
            <a:avLst/>
          </a:prstGeom>
        </p:spPr>
        <p:txBody>
          <a:bodyPr wrap="square">
            <a:spAutoFit/>
          </a:bodyPr>
          <a:lstStyle/>
          <a:p>
            <a:pPr algn="just"/>
            <a:r>
              <a:rPr lang="pt-BR" dirty="0" smtClean="0">
                <a:solidFill>
                  <a:schemeClr val="bg1"/>
                </a:solidFill>
                <a:latin typeface="Times New Roman" pitchFamily="18" charset="0"/>
                <a:cs typeface="Times New Roman" pitchFamily="18" charset="0"/>
              </a:rPr>
              <a:t> </a:t>
            </a:r>
            <a:r>
              <a:rPr lang="pt-BR" dirty="0">
                <a:solidFill>
                  <a:schemeClr val="bg1"/>
                </a:solidFill>
                <a:latin typeface="Times New Roman" panose="02020603050405020304" pitchFamily="18" charset="0"/>
                <a:cs typeface="Times New Roman" panose="02020603050405020304" pitchFamily="18" charset="0"/>
              </a:rPr>
              <a:t>A mercadoria ou bem </a:t>
            </a:r>
            <a:r>
              <a:rPr lang="pt-BR" dirty="0" smtClean="0">
                <a:solidFill>
                  <a:schemeClr val="bg1"/>
                </a:solidFill>
                <a:latin typeface="Times New Roman" panose="02020603050405020304" pitchFamily="18" charset="0"/>
                <a:cs typeface="Times New Roman" panose="02020603050405020304" pitchFamily="18" charset="0"/>
              </a:rPr>
              <a:t>será </a:t>
            </a:r>
            <a:r>
              <a:rPr lang="pt-BR" dirty="0">
                <a:solidFill>
                  <a:schemeClr val="bg1"/>
                </a:solidFill>
                <a:latin typeface="Times New Roman" panose="02020603050405020304" pitchFamily="18" charset="0"/>
                <a:cs typeface="Times New Roman" panose="02020603050405020304" pitchFamily="18" charset="0"/>
              </a:rPr>
              <a:t>considerado fabricado em escala industrial não relevante quando produzido por contribuinte que atender, cumulativamente, as seguintes condições</a:t>
            </a:r>
            <a:r>
              <a:rPr lang="pt-BR" dirty="0" smtClean="0">
                <a:solidFill>
                  <a:schemeClr val="bg1"/>
                </a:solidFill>
                <a:latin typeface="Times New Roman" panose="02020603050405020304" pitchFamily="18" charset="0"/>
                <a:cs typeface="Times New Roman" panose="02020603050405020304" pitchFamily="18" charset="0"/>
              </a:rPr>
              <a:t>:</a:t>
            </a:r>
          </a:p>
          <a:p>
            <a:pPr algn="just"/>
            <a:r>
              <a:rPr lang="pt-BR" dirty="0">
                <a:solidFill>
                  <a:schemeClr val="bg1"/>
                </a:solidFill>
                <a:latin typeface="Times New Roman" panose="02020603050405020304" pitchFamily="18" charset="0"/>
                <a:cs typeface="Times New Roman" panose="02020603050405020304" pitchFamily="18" charset="0"/>
              </a:rPr>
              <a:t> </a:t>
            </a:r>
          </a:p>
          <a:p>
            <a:pPr algn="just"/>
            <a:r>
              <a:rPr lang="pt-BR" dirty="0">
                <a:solidFill>
                  <a:schemeClr val="bg1"/>
                </a:solidFill>
                <a:latin typeface="Times New Roman" panose="02020603050405020304" pitchFamily="18" charset="0"/>
                <a:cs typeface="Times New Roman" panose="02020603050405020304" pitchFamily="18" charset="0"/>
              </a:rPr>
              <a:t>I - ser optante pelo Regime Especial Unificado de Arrecadação de Tributos e Contribuições devidos pelas Microempresas e Empresas de Pequeno Porte - Simples Nacional, instituído pela Lei Complementar nº 123, de 14 de dezembro de 2006;</a:t>
            </a:r>
          </a:p>
          <a:p>
            <a:pPr algn="just"/>
            <a:r>
              <a:rPr lang="pt-BR" dirty="0">
                <a:solidFill>
                  <a:schemeClr val="bg1"/>
                </a:solidFill>
                <a:latin typeface="Times New Roman" panose="02020603050405020304" pitchFamily="18" charset="0"/>
                <a:cs typeface="Times New Roman" panose="02020603050405020304" pitchFamily="18" charset="0"/>
              </a:rPr>
              <a:t> </a:t>
            </a:r>
          </a:p>
          <a:p>
            <a:pPr algn="just"/>
            <a:r>
              <a:rPr lang="pt-BR" dirty="0">
                <a:solidFill>
                  <a:schemeClr val="bg1"/>
                </a:solidFill>
                <a:latin typeface="Times New Roman" panose="02020603050405020304" pitchFamily="18" charset="0"/>
                <a:cs typeface="Times New Roman" panose="02020603050405020304" pitchFamily="18" charset="0"/>
              </a:rPr>
              <a:t>II- auferir, nos últimos 12 (doze) meses, receita bruta igual ou inferior a R$ 180.000,00 (cento e oitenta mil reais).</a:t>
            </a:r>
          </a:p>
          <a:p>
            <a:pPr algn="just"/>
            <a:r>
              <a:rPr lang="pt-BR" dirty="0">
                <a:solidFill>
                  <a:schemeClr val="bg1"/>
                </a:solidFill>
                <a:latin typeface="Times New Roman" panose="02020603050405020304" pitchFamily="18" charset="0"/>
                <a:cs typeface="Times New Roman" panose="02020603050405020304" pitchFamily="18" charset="0"/>
              </a:rPr>
              <a:t> </a:t>
            </a:r>
          </a:p>
          <a:p>
            <a:pPr algn="just"/>
            <a:r>
              <a:rPr lang="pt-BR" dirty="0">
                <a:solidFill>
                  <a:schemeClr val="bg1"/>
                </a:solidFill>
                <a:latin typeface="Times New Roman" panose="02020603050405020304" pitchFamily="18" charset="0"/>
                <a:cs typeface="Times New Roman" panose="02020603050405020304" pitchFamily="18" charset="0"/>
              </a:rPr>
              <a:t>III - possuir estabelecimento único.</a:t>
            </a:r>
          </a:p>
          <a:p>
            <a:r>
              <a:rPr lang="pt-BR" dirty="0">
                <a:latin typeface="Times New Roman" panose="02020603050405020304" pitchFamily="18" charset="0"/>
                <a:cs typeface="Times New Roman" panose="02020603050405020304" pitchFamily="18" charset="0"/>
              </a:rPr>
              <a:t> </a:t>
            </a:r>
          </a:p>
          <a:p>
            <a:pPr algn="just"/>
            <a:r>
              <a:rPr lang="pt-BR" dirty="0" smtClean="0">
                <a:solidFill>
                  <a:schemeClr val="bg1"/>
                </a:solidFill>
                <a:latin typeface="Times New Roman" pitchFamily="18" charset="0"/>
                <a:cs typeface="Times New Roman" pitchFamily="18" charset="0"/>
              </a:rPr>
              <a:t>Importante destacar que, não sendo atendida qualquer das condições citadas, a mercadoria automaticamente estará sujeita ao regime </a:t>
            </a:r>
            <a:r>
              <a:rPr lang="pt-BR" dirty="0">
                <a:solidFill>
                  <a:schemeClr val="bg1"/>
                </a:solidFill>
                <a:latin typeface="Times New Roman" pitchFamily="18" charset="0"/>
                <a:cs typeface="Times New Roman" pitchFamily="18" charset="0"/>
              </a:rPr>
              <a:t>de </a:t>
            </a:r>
            <a:r>
              <a:rPr lang="pt-BR" dirty="0" smtClean="0">
                <a:solidFill>
                  <a:schemeClr val="bg1"/>
                </a:solidFill>
                <a:latin typeface="Times New Roman" pitchFamily="18" charset="0"/>
                <a:cs typeface="Times New Roman" pitchFamily="18" charset="0"/>
              </a:rPr>
              <a:t>substituição tributária, </a:t>
            </a:r>
            <a:r>
              <a:rPr lang="pt-BR" dirty="0">
                <a:solidFill>
                  <a:schemeClr val="bg1"/>
                </a:solidFill>
                <a:latin typeface="Times New Roman" pitchFamily="18" charset="0"/>
                <a:cs typeface="Times New Roman" pitchFamily="18" charset="0"/>
              </a:rPr>
              <a:t>a partir do primeiro dia do segundo mês subsequente ao da </a:t>
            </a:r>
            <a:r>
              <a:rPr lang="pt-BR" dirty="0" smtClean="0">
                <a:solidFill>
                  <a:schemeClr val="bg1"/>
                </a:solidFill>
                <a:latin typeface="Times New Roman" pitchFamily="18" charset="0"/>
                <a:cs typeface="Times New Roman" pitchFamily="18" charset="0"/>
              </a:rPr>
              <a:t>ocorrência.</a:t>
            </a:r>
            <a:r>
              <a:rPr lang="pt-BR" dirty="0" smtClean="0">
                <a:latin typeface="Times New Roman" panose="02020603050405020304" pitchFamily="18" charset="0"/>
                <a:cs typeface="Times New Roman" panose="02020603050405020304" pitchFamily="18" charset="0"/>
              </a:rPr>
              <a:t>.</a:t>
            </a:r>
            <a:endParaRPr lang="pt-BR"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57903110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805184" y="556918"/>
            <a:ext cx="5393597" cy="431910"/>
          </a:xfrm>
          <a:prstGeom prst="roundRect">
            <a:avLst/>
          </a:prstGeom>
          <a:gradFill>
            <a:gsLst>
              <a:gs pos="0">
                <a:schemeClr val="accent6">
                  <a:lumMod val="60000"/>
                  <a:lumOff val="40000"/>
                </a:schemeClr>
              </a:gs>
              <a:gs pos="100000">
                <a:schemeClr val="dk1">
                  <a:shade val="90000"/>
                  <a:lumMod val="84000"/>
                </a:schemeClr>
              </a:gs>
            </a:gsLst>
          </a:gra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solidFill>
                  <a:schemeClr val="tx1"/>
                </a:solidFill>
                <a:latin typeface="Times New Roman" pitchFamily="18" charset="0"/>
                <a:cs typeface="Times New Roman" pitchFamily="18" charset="0"/>
              </a:rPr>
              <a:t>Lei n° 8.137/90  - Crimes contra a Ordem Tributária</a:t>
            </a:r>
            <a:endParaRPr lang="pt-BR" b="1" dirty="0">
              <a:solidFill>
                <a:schemeClr val="tx1"/>
              </a:solidFill>
              <a:latin typeface="Times New Roman" pitchFamily="18" charset="0"/>
              <a:cs typeface="Times New Roman" pitchFamily="18" charset="0"/>
            </a:endParaRPr>
          </a:p>
        </p:txBody>
      </p:sp>
      <p:sp>
        <p:nvSpPr>
          <p:cNvPr id="10" name="Retângulo 9"/>
          <p:cNvSpPr/>
          <p:nvPr/>
        </p:nvSpPr>
        <p:spPr>
          <a:xfrm>
            <a:off x="825795" y="1257405"/>
            <a:ext cx="10632780" cy="4555093"/>
          </a:xfrm>
          <a:prstGeom prst="rect">
            <a:avLst/>
          </a:prstGeom>
        </p:spPr>
        <p:txBody>
          <a:bodyPr wrap="square">
            <a:spAutoFit/>
          </a:bodyPr>
          <a:lstStyle/>
          <a:p>
            <a:pPr algn="just"/>
            <a:r>
              <a:rPr lang="pt-BR" dirty="0" smtClean="0">
                <a:solidFill>
                  <a:schemeClr val="bg1"/>
                </a:solidFill>
                <a:latin typeface="Times New Roman" pitchFamily="18" charset="0"/>
                <a:cs typeface="Times New Roman" pitchFamily="18" charset="0"/>
              </a:rPr>
              <a:t>Art. 1° </a:t>
            </a:r>
            <a:r>
              <a:rPr lang="pt-BR" u="sng" dirty="0" smtClean="0">
                <a:solidFill>
                  <a:schemeClr val="bg1"/>
                </a:solidFill>
                <a:latin typeface="Times New Roman" pitchFamily="18" charset="0"/>
                <a:cs typeface="Times New Roman" pitchFamily="18" charset="0"/>
              </a:rPr>
              <a:t>Constitui crime contra a ordem tributária suprimir ou reduzir tributo</a:t>
            </a:r>
            <a:r>
              <a:rPr lang="pt-BR" dirty="0" smtClean="0">
                <a:solidFill>
                  <a:schemeClr val="bg1"/>
                </a:solidFill>
                <a:latin typeface="Times New Roman" pitchFamily="18" charset="0"/>
                <a:cs typeface="Times New Roman" pitchFamily="18" charset="0"/>
              </a:rPr>
              <a:t>, ou contribuição social e qualquer acessório, mediante as seguintes condutas:     </a:t>
            </a:r>
          </a:p>
          <a:p>
            <a:pPr algn="just"/>
            <a:endParaRPr lang="pt-BR" dirty="0" smtClean="0">
              <a:solidFill>
                <a:schemeClr val="bg1"/>
              </a:solidFill>
              <a:latin typeface="Times New Roman" pitchFamily="18" charset="0"/>
              <a:cs typeface="Times New Roman" pitchFamily="18" charset="0"/>
            </a:endParaRPr>
          </a:p>
          <a:p>
            <a:pPr algn="just"/>
            <a:r>
              <a:rPr lang="pt-BR" dirty="0" smtClean="0">
                <a:solidFill>
                  <a:schemeClr val="bg1"/>
                </a:solidFill>
                <a:latin typeface="Times New Roman" pitchFamily="18" charset="0"/>
                <a:cs typeface="Times New Roman" pitchFamily="18" charset="0"/>
              </a:rPr>
              <a:t>I - </a:t>
            </a:r>
            <a:r>
              <a:rPr lang="pt-BR" u="sng" dirty="0" smtClean="0">
                <a:solidFill>
                  <a:schemeClr val="bg1"/>
                </a:solidFill>
                <a:latin typeface="Times New Roman" pitchFamily="18" charset="0"/>
                <a:cs typeface="Times New Roman" pitchFamily="18" charset="0"/>
              </a:rPr>
              <a:t>omitir informação, ou prestar declaração falsa às autoridades fazendárias</a:t>
            </a:r>
            <a:r>
              <a:rPr lang="pt-BR" dirty="0" smtClean="0">
                <a:solidFill>
                  <a:schemeClr val="bg1"/>
                </a:solidFill>
                <a:latin typeface="Times New Roman" pitchFamily="18" charset="0"/>
                <a:cs typeface="Times New Roman" pitchFamily="18" charset="0"/>
              </a:rPr>
              <a:t>;</a:t>
            </a:r>
          </a:p>
          <a:p>
            <a:pPr algn="just"/>
            <a:r>
              <a:rPr lang="pt-BR" dirty="0" smtClean="0">
                <a:solidFill>
                  <a:schemeClr val="bg1"/>
                </a:solidFill>
                <a:latin typeface="Times New Roman" pitchFamily="18" charset="0"/>
                <a:cs typeface="Times New Roman" pitchFamily="18" charset="0"/>
              </a:rPr>
              <a:t>II - fraudar a fiscalização tributária, inserindo elementos inexatos, ou </a:t>
            </a:r>
            <a:r>
              <a:rPr lang="pt-BR" u="sng" dirty="0" smtClean="0">
                <a:solidFill>
                  <a:schemeClr val="bg1"/>
                </a:solidFill>
                <a:latin typeface="Times New Roman" pitchFamily="18" charset="0"/>
                <a:cs typeface="Times New Roman" pitchFamily="18" charset="0"/>
              </a:rPr>
              <a:t>omitindo operação de qualquer natureza, em documento ou livro exigido pela lei fiscal (...)</a:t>
            </a:r>
            <a:endParaRPr lang="pt-BR" dirty="0" smtClean="0">
              <a:solidFill>
                <a:schemeClr val="bg1"/>
              </a:solidFill>
              <a:latin typeface="Times New Roman" pitchFamily="18" charset="0"/>
              <a:cs typeface="Times New Roman" pitchFamily="18" charset="0"/>
            </a:endParaRPr>
          </a:p>
          <a:p>
            <a:pPr algn="just"/>
            <a:endParaRPr lang="pt-BR" dirty="0" smtClean="0">
              <a:solidFill>
                <a:schemeClr val="bg1"/>
              </a:solidFill>
              <a:latin typeface="Times New Roman" pitchFamily="18" charset="0"/>
              <a:cs typeface="Times New Roman" pitchFamily="18" charset="0"/>
            </a:endParaRPr>
          </a:p>
          <a:p>
            <a:pPr algn="just"/>
            <a:r>
              <a:rPr lang="pt-BR" dirty="0" smtClean="0">
                <a:solidFill>
                  <a:schemeClr val="bg1"/>
                </a:solidFill>
                <a:latin typeface="Times New Roman" pitchFamily="18" charset="0"/>
                <a:cs typeface="Times New Roman" pitchFamily="18" charset="0"/>
              </a:rPr>
              <a:t>Pena - reclusão de 2 (dois) a 5 (cinco) anos, e multa (Regime Fechado).</a:t>
            </a:r>
          </a:p>
          <a:p>
            <a:pPr algn="just"/>
            <a:endParaRPr lang="pt-BR" dirty="0" smtClean="0">
              <a:solidFill>
                <a:schemeClr val="bg1"/>
              </a:solidFill>
              <a:latin typeface="Times New Roman" pitchFamily="18" charset="0"/>
              <a:cs typeface="Times New Roman" pitchFamily="18" charset="0"/>
            </a:endParaRPr>
          </a:p>
          <a:p>
            <a:pPr algn="just"/>
            <a:r>
              <a:rPr lang="pt-BR" dirty="0" smtClean="0">
                <a:solidFill>
                  <a:schemeClr val="bg1"/>
                </a:solidFill>
                <a:latin typeface="Times New Roman" pitchFamily="18" charset="0"/>
                <a:cs typeface="Times New Roman" pitchFamily="18" charset="0"/>
              </a:rPr>
              <a:t>I - </a:t>
            </a:r>
            <a:r>
              <a:rPr lang="pt-BR" u="sng" dirty="0" smtClean="0">
                <a:solidFill>
                  <a:schemeClr val="bg1"/>
                </a:solidFill>
                <a:latin typeface="Times New Roman" pitchFamily="18" charset="0"/>
                <a:cs typeface="Times New Roman" pitchFamily="18" charset="0"/>
              </a:rPr>
              <a:t>fazer declaração falsa ou omitir declaração sobre rendas, bens ou fatos,</a:t>
            </a:r>
            <a:r>
              <a:rPr lang="pt-BR" dirty="0" smtClean="0">
                <a:solidFill>
                  <a:schemeClr val="bg1"/>
                </a:solidFill>
                <a:latin typeface="Times New Roman" pitchFamily="18" charset="0"/>
                <a:cs typeface="Times New Roman" pitchFamily="18" charset="0"/>
              </a:rPr>
              <a:t> ou empregar outra fraude, para eximir-se, total ou parcialmente, de pagamento de tributo;</a:t>
            </a:r>
          </a:p>
          <a:p>
            <a:pPr algn="just"/>
            <a:r>
              <a:rPr lang="pt-BR" dirty="0" smtClean="0">
                <a:solidFill>
                  <a:schemeClr val="bg1"/>
                </a:solidFill>
                <a:latin typeface="Times New Roman" pitchFamily="18" charset="0"/>
                <a:cs typeface="Times New Roman" pitchFamily="18" charset="0"/>
              </a:rPr>
              <a:t>II - </a:t>
            </a:r>
            <a:r>
              <a:rPr lang="pt-BR" u="sng" dirty="0" smtClean="0">
                <a:solidFill>
                  <a:schemeClr val="bg1"/>
                </a:solidFill>
                <a:latin typeface="Times New Roman" pitchFamily="18" charset="0"/>
                <a:cs typeface="Times New Roman" pitchFamily="18" charset="0"/>
              </a:rPr>
              <a:t>deixar de recolher, no prazo legal, valor de tributo </a:t>
            </a:r>
            <a:r>
              <a:rPr lang="pt-BR" dirty="0" smtClean="0">
                <a:solidFill>
                  <a:schemeClr val="bg1"/>
                </a:solidFill>
                <a:latin typeface="Times New Roman" pitchFamily="18" charset="0"/>
                <a:cs typeface="Times New Roman" pitchFamily="18" charset="0"/>
              </a:rPr>
              <a:t>ou de contribuição social, descontado ou cobrado, </a:t>
            </a:r>
            <a:r>
              <a:rPr lang="pt-BR" u="sng" dirty="0" smtClean="0">
                <a:solidFill>
                  <a:schemeClr val="bg1"/>
                </a:solidFill>
                <a:latin typeface="Times New Roman" pitchFamily="18" charset="0"/>
                <a:cs typeface="Times New Roman" pitchFamily="18" charset="0"/>
              </a:rPr>
              <a:t>na qualidade de sujeito passivo de obrigação </a:t>
            </a:r>
            <a:r>
              <a:rPr lang="pt-BR" dirty="0" smtClean="0">
                <a:solidFill>
                  <a:schemeClr val="bg1"/>
                </a:solidFill>
                <a:latin typeface="Times New Roman" pitchFamily="18" charset="0"/>
                <a:cs typeface="Times New Roman" pitchFamily="18" charset="0"/>
              </a:rPr>
              <a:t>e que deveria recolher aos cofres públicos; (...)</a:t>
            </a:r>
          </a:p>
          <a:p>
            <a:pPr algn="just"/>
            <a:endParaRPr lang="pt-BR" dirty="0" smtClean="0">
              <a:solidFill>
                <a:schemeClr val="bg1"/>
              </a:solidFill>
              <a:latin typeface="Times New Roman" pitchFamily="18" charset="0"/>
              <a:cs typeface="Times New Roman" pitchFamily="18" charset="0"/>
            </a:endParaRPr>
          </a:p>
          <a:p>
            <a:pPr algn="just"/>
            <a:r>
              <a:rPr lang="pt-BR" dirty="0" smtClean="0">
                <a:solidFill>
                  <a:schemeClr val="bg1"/>
                </a:solidFill>
                <a:latin typeface="Times New Roman" pitchFamily="18" charset="0"/>
                <a:cs typeface="Times New Roman" pitchFamily="18" charset="0"/>
              </a:rPr>
              <a:t>Pena - detenção, de 6 (seis) meses a 2 (dois) anos, e multa (Regime Semi aberto ou aberto)</a:t>
            </a:r>
          </a:p>
          <a:p>
            <a:pPr algn="just"/>
            <a:endParaRPr lang="pt-BR" sz="2000" dirty="0" smtClean="0">
              <a:solidFill>
                <a:schemeClr val="bg1"/>
              </a:solidFill>
              <a:latin typeface="Times New Roman" pitchFamily="18" charset="0"/>
              <a:cs typeface="Times New Roman" pitchFamily="18"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805184" y="556918"/>
            <a:ext cx="5393597" cy="431910"/>
          </a:xfrm>
          <a:prstGeom prst="roundRect">
            <a:avLst/>
          </a:prstGeom>
          <a:gradFill>
            <a:gsLst>
              <a:gs pos="0">
                <a:schemeClr val="bg1"/>
              </a:gs>
              <a:gs pos="100000">
                <a:schemeClr val="dk1">
                  <a:shade val="90000"/>
                  <a:lumMod val="84000"/>
                </a:schemeClr>
              </a:gs>
            </a:gsLst>
          </a:gra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solidFill>
                  <a:schemeClr val="tx1"/>
                </a:solidFill>
                <a:latin typeface="Times New Roman" pitchFamily="18" charset="0"/>
                <a:cs typeface="Times New Roman" pitchFamily="18" charset="0"/>
              </a:rPr>
              <a:t>Fixação do Conteúdo</a:t>
            </a:r>
            <a:endParaRPr lang="pt-BR" b="1" dirty="0">
              <a:solidFill>
                <a:schemeClr val="tx1"/>
              </a:solidFill>
              <a:latin typeface="Times New Roman" pitchFamily="18" charset="0"/>
              <a:cs typeface="Times New Roman" pitchFamily="18" charset="0"/>
            </a:endParaRPr>
          </a:p>
        </p:txBody>
      </p:sp>
      <p:sp>
        <p:nvSpPr>
          <p:cNvPr id="10" name="Retângulo 9"/>
          <p:cNvSpPr/>
          <p:nvPr/>
        </p:nvSpPr>
        <p:spPr>
          <a:xfrm>
            <a:off x="2523967" y="2409312"/>
            <a:ext cx="6869415" cy="2369880"/>
          </a:xfrm>
          <a:prstGeom prst="rect">
            <a:avLst/>
          </a:prstGeom>
        </p:spPr>
        <p:txBody>
          <a:bodyPr wrap="square">
            <a:spAutoFit/>
          </a:bodyPr>
          <a:lstStyle/>
          <a:p>
            <a:pPr algn="ctr"/>
            <a:r>
              <a:rPr lang="pt-BR" b="1" dirty="0" smtClean="0">
                <a:solidFill>
                  <a:schemeClr val="bg1"/>
                </a:solidFill>
                <a:latin typeface="Times New Roman" pitchFamily="18" charset="0"/>
                <a:cs typeface="Times New Roman" pitchFamily="18" charset="0"/>
              </a:rPr>
              <a:t>PERGUNTAS E RESPOSTAS</a:t>
            </a:r>
          </a:p>
          <a:p>
            <a:pPr algn="ctr"/>
            <a:endParaRPr lang="pt-BR" dirty="0" smtClean="0">
              <a:solidFill>
                <a:schemeClr val="bg1"/>
              </a:solidFill>
              <a:latin typeface="Times New Roman" pitchFamily="18" charset="0"/>
              <a:cs typeface="Times New Roman" pitchFamily="18" charset="0"/>
            </a:endParaRPr>
          </a:p>
          <a:p>
            <a:pPr algn="ctr"/>
            <a:endParaRPr lang="pt-BR" dirty="0">
              <a:solidFill>
                <a:schemeClr val="bg1"/>
              </a:solidFill>
              <a:latin typeface="Times New Roman" pitchFamily="18" charset="0"/>
              <a:cs typeface="Times New Roman" pitchFamily="18" charset="0"/>
            </a:endParaRPr>
          </a:p>
          <a:p>
            <a:pPr algn="ctr"/>
            <a:r>
              <a:rPr lang="pt-BR" dirty="0" smtClean="0">
                <a:solidFill>
                  <a:schemeClr val="bg1"/>
                </a:solidFill>
                <a:latin typeface="Times New Roman" pitchFamily="18" charset="0"/>
                <a:cs typeface="Times New Roman" pitchFamily="18" charset="0"/>
              </a:rPr>
              <a:t>Orientação Tributária DOLT/SUTRI n° 001/2016</a:t>
            </a:r>
          </a:p>
          <a:p>
            <a:pPr algn="ctr"/>
            <a:endParaRPr lang="pt-BR" dirty="0" smtClean="0">
              <a:solidFill>
                <a:schemeClr val="bg1"/>
              </a:solidFill>
              <a:latin typeface="Times New Roman" pitchFamily="18" charset="0"/>
              <a:cs typeface="Times New Roman" pitchFamily="18" charset="0"/>
            </a:endParaRPr>
          </a:p>
          <a:p>
            <a:pPr algn="ctr"/>
            <a:r>
              <a:rPr lang="pt-BR" dirty="0">
                <a:solidFill>
                  <a:schemeClr val="bg1"/>
                </a:solidFill>
                <a:latin typeface="Times New Roman" pitchFamily="18" charset="0"/>
                <a:cs typeface="Times New Roman" pitchFamily="18" charset="0"/>
              </a:rPr>
              <a:t>Orientação Tributária DOLT/SUTRI n° </a:t>
            </a:r>
            <a:r>
              <a:rPr lang="pt-BR" dirty="0" smtClean="0">
                <a:solidFill>
                  <a:schemeClr val="bg1"/>
                </a:solidFill>
                <a:latin typeface="Times New Roman" pitchFamily="18" charset="0"/>
                <a:cs typeface="Times New Roman" pitchFamily="18" charset="0"/>
              </a:rPr>
              <a:t>002/2016</a:t>
            </a:r>
            <a:endParaRPr lang="pt-BR" dirty="0">
              <a:solidFill>
                <a:schemeClr val="bg1"/>
              </a:solidFill>
              <a:latin typeface="Times New Roman" pitchFamily="18" charset="0"/>
              <a:cs typeface="Times New Roman" pitchFamily="18" charset="0"/>
            </a:endParaRPr>
          </a:p>
          <a:p>
            <a:pPr algn="ctr"/>
            <a:endParaRPr lang="pt-BR" sz="2000" dirty="0" smtClean="0">
              <a:solidFill>
                <a:schemeClr val="bg1"/>
              </a:solidFill>
              <a:latin typeface="Times New Roman" pitchFamily="18" charset="0"/>
              <a:cs typeface="Times New Roman" pitchFamily="18" charset="0"/>
            </a:endParaRPr>
          </a:p>
          <a:p>
            <a:pPr algn="just"/>
            <a:endParaRPr lang="pt-BR" sz="2000" dirty="0" smtClean="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7557180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0" name="Retângulo 9"/>
          <p:cNvSpPr/>
          <p:nvPr/>
        </p:nvSpPr>
        <p:spPr>
          <a:xfrm>
            <a:off x="1793092" y="1136162"/>
            <a:ext cx="7740503" cy="4339650"/>
          </a:xfrm>
          <a:prstGeom prst="rect">
            <a:avLst/>
          </a:prstGeom>
        </p:spPr>
        <p:txBody>
          <a:bodyPr wrap="square">
            <a:spAutoFit/>
          </a:bodyPr>
          <a:lstStyle/>
          <a:p>
            <a:pPr algn="just"/>
            <a:endParaRPr lang="pt-BR" sz="1600" dirty="0" smtClean="0">
              <a:solidFill>
                <a:schemeClr val="bg1"/>
              </a:solidFill>
              <a:latin typeface="Times New Roman" pitchFamily="18" charset="0"/>
              <a:cs typeface="Times New Roman" pitchFamily="18" charset="0"/>
            </a:endParaRPr>
          </a:p>
          <a:p>
            <a:pPr algn="ctr"/>
            <a:r>
              <a:rPr lang="pt-BR" sz="2000" b="1" dirty="0" smtClean="0">
                <a:latin typeface="Times New Roman" pitchFamily="18" charset="0"/>
                <a:cs typeface="Times New Roman" pitchFamily="18" charset="0"/>
              </a:rPr>
              <a:t>MUITO OBRIGADA!</a:t>
            </a:r>
          </a:p>
          <a:p>
            <a:pPr algn="ctr"/>
            <a:endParaRPr lang="pt-BR" sz="2000" b="1" dirty="0" smtClean="0">
              <a:latin typeface="Times New Roman" pitchFamily="18" charset="0"/>
              <a:cs typeface="Times New Roman" pitchFamily="18" charset="0"/>
            </a:endParaRPr>
          </a:p>
          <a:p>
            <a:pPr algn="ctr"/>
            <a:endParaRPr lang="pt-BR" sz="2000" b="1" dirty="0" smtClean="0">
              <a:latin typeface="Times New Roman" pitchFamily="18" charset="0"/>
              <a:cs typeface="Times New Roman" pitchFamily="18" charset="0"/>
            </a:endParaRPr>
          </a:p>
          <a:p>
            <a:pPr algn="ctr"/>
            <a:r>
              <a:rPr lang="pt-BR" sz="2000" b="1" dirty="0" smtClean="0">
                <a:latin typeface="Times New Roman" pitchFamily="18" charset="0"/>
                <a:cs typeface="Times New Roman" pitchFamily="18" charset="0"/>
              </a:rPr>
              <a:t>FELICIDADES E SUCESSO A TODOS....</a:t>
            </a:r>
          </a:p>
          <a:p>
            <a:pPr algn="ctr"/>
            <a:endParaRPr lang="pt-BR" sz="2000" b="1" dirty="0" smtClean="0">
              <a:latin typeface="Times New Roman" pitchFamily="18" charset="0"/>
              <a:cs typeface="Times New Roman" pitchFamily="18" charset="0"/>
            </a:endParaRPr>
          </a:p>
          <a:p>
            <a:pPr algn="ctr"/>
            <a:endParaRPr lang="pt-BR" sz="2000" b="1" dirty="0" smtClean="0">
              <a:latin typeface="Times New Roman" pitchFamily="18" charset="0"/>
              <a:cs typeface="Times New Roman" pitchFamily="18" charset="0"/>
            </a:endParaRPr>
          </a:p>
          <a:p>
            <a:pPr algn="ctr"/>
            <a:endParaRPr lang="pt-BR" sz="2000" b="1" dirty="0">
              <a:latin typeface="Times New Roman" pitchFamily="18" charset="0"/>
              <a:cs typeface="Times New Roman" pitchFamily="18" charset="0"/>
            </a:endParaRPr>
          </a:p>
          <a:p>
            <a:pPr algn="ctr"/>
            <a:endParaRPr lang="pt-BR" sz="2000" b="1" dirty="0" smtClean="0">
              <a:latin typeface="Times New Roman" pitchFamily="18" charset="0"/>
              <a:cs typeface="Times New Roman" pitchFamily="18" charset="0"/>
            </a:endParaRPr>
          </a:p>
          <a:p>
            <a:pPr algn="ctr"/>
            <a:r>
              <a:rPr lang="pt-BR" sz="2000" b="1" dirty="0" smtClean="0">
                <a:latin typeface="Times New Roman" pitchFamily="18" charset="0"/>
                <a:cs typeface="Times New Roman" pitchFamily="18" charset="0"/>
              </a:rPr>
              <a:t>CHRISTIANE FERRAZ ROCHA</a:t>
            </a:r>
          </a:p>
          <a:p>
            <a:pPr algn="ctr"/>
            <a:endParaRPr lang="pt-BR" sz="2000" b="1" dirty="0" smtClean="0">
              <a:latin typeface="Times New Roman" pitchFamily="18" charset="0"/>
              <a:cs typeface="Times New Roman" pitchFamily="18" charset="0"/>
            </a:endParaRPr>
          </a:p>
          <a:p>
            <a:pPr algn="ctr"/>
            <a:r>
              <a:rPr lang="pt-BR" sz="2000" b="1" dirty="0" smtClean="0">
                <a:latin typeface="Times New Roman" pitchFamily="18" charset="0"/>
                <a:cs typeface="Times New Roman" pitchFamily="18" charset="0"/>
              </a:rPr>
              <a:t>ferrazconsultoriatributaria@gmail.com</a:t>
            </a:r>
          </a:p>
          <a:p>
            <a:pPr algn="ctr"/>
            <a:endParaRPr lang="pt-BR" sz="2000" b="1" dirty="0" smtClean="0">
              <a:latin typeface="Times New Roman" pitchFamily="18" charset="0"/>
              <a:cs typeface="Times New Roman" pitchFamily="18" charset="0"/>
            </a:endParaRPr>
          </a:p>
          <a:p>
            <a:pPr algn="ctr"/>
            <a:endParaRPr lang="pt-BR" sz="20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677594" y="397430"/>
            <a:ext cx="8519569" cy="389379"/>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solidFill>
                  <a:schemeClr val="tx1"/>
                </a:solidFill>
                <a:latin typeface="Times New Roman" pitchFamily="18" charset="0"/>
                <a:cs typeface="Times New Roman" pitchFamily="18" charset="0"/>
              </a:rPr>
              <a:t>EC n° 87, 16/04/2015 – Tratamento aplicável ao Diferencial de Alíquota em MG</a:t>
            </a:r>
            <a:endParaRPr lang="pt-BR" b="1" dirty="0">
              <a:solidFill>
                <a:schemeClr val="tx1"/>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srcRect/>
          <a:stretch>
            <a:fillRect/>
          </a:stretch>
        </p:blipFill>
        <p:spPr bwMode="auto">
          <a:xfrm>
            <a:off x="2056865" y="1094458"/>
            <a:ext cx="6328256" cy="4669084"/>
          </a:xfrm>
          <a:prstGeom prst="rect">
            <a:avLst/>
          </a:prstGeom>
          <a:noFill/>
          <a:ln w="9525">
            <a:noFill/>
            <a:miter lim="800000"/>
            <a:headEnd/>
            <a:tailEnd/>
          </a:ln>
        </p:spPr>
      </p:pic>
      <p:sp>
        <p:nvSpPr>
          <p:cNvPr id="2" name="Retângulo 1"/>
          <p:cNvSpPr/>
          <p:nvPr/>
        </p:nvSpPr>
        <p:spPr>
          <a:xfrm>
            <a:off x="750888" y="5884644"/>
            <a:ext cx="9594850" cy="338554"/>
          </a:xfrm>
          <a:prstGeom prst="rect">
            <a:avLst/>
          </a:prstGeom>
        </p:spPr>
        <p:txBody>
          <a:bodyPr wrap="square">
            <a:spAutoFit/>
          </a:bodyPr>
          <a:lstStyle/>
          <a:p>
            <a:r>
              <a:rPr lang="pt-BR" sz="1600" dirty="0">
                <a:solidFill>
                  <a:schemeClr val="bg1"/>
                </a:solidFill>
                <a:latin typeface="Times New Roman" panose="02020603050405020304" pitchFamily="18" charset="0"/>
                <a:cs typeface="Times New Roman" panose="02020603050405020304" pitchFamily="18" charset="0"/>
              </a:rPr>
              <a:t>http://www.fazenda.mg.gov.br/empresas/legislacao_tributaria/orientacao/orientacao_002_2016.pdf</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2">
                <a:lumMod val="20000"/>
                <a:lumOff val="80000"/>
              </a:schemeClr>
            </a:gs>
            <a:gs pos="100000">
              <a:schemeClr val="tx1">
                <a:alpha val="16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tângulo 4"/>
          <p:cNvSpPr/>
          <p:nvPr/>
        </p:nvSpPr>
        <p:spPr>
          <a:xfrm>
            <a:off x="-152400" y="6278563"/>
            <a:ext cx="903288" cy="25241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p:nvSpPr>
        <p:spPr>
          <a:xfrm>
            <a:off x="11601450"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8" name="Retângulo 7"/>
          <p:cNvSpPr/>
          <p:nvPr/>
        </p:nvSpPr>
        <p:spPr>
          <a:xfrm>
            <a:off x="11079163" y="6294438"/>
            <a:ext cx="379412" cy="60325"/>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9" name="Retângulo 8"/>
          <p:cNvSpPr/>
          <p:nvPr/>
        </p:nvSpPr>
        <p:spPr>
          <a:xfrm>
            <a:off x="10345738" y="6294438"/>
            <a:ext cx="590550" cy="60325"/>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1" name="Retângulo de cantos arredondados 10"/>
          <p:cNvSpPr/>
          <p:nvPr/>
        </p:nvSpPr>
        <p:spPr>
          <a:xfrm>
            <a:off x="677593" y="397430"/>
            <a:ext cx="10780982" cy="389379"/>
          </a:xfrm>
          <a:prstGeom prst="round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pt-BR" b="1" dirty="0" smtClean="0">
                <a:solidFill>
                  <a:schemeClr val="tx1"/>
                </a:solidFill>
                <a:latin typeface="Times New Roman" pitchFamily="18" charset="0"/>
                <a:cs typeface="Times New Roman" pitchFamily="18" charset="0"/>
              </a:rPr>
              <a:t>Demonstração do Cálculo do Diferencial de Alíquota (Destino: MG – Cons. Final - Não Contribuinte )</a:t>
            </a:r>
            <a:endParaRPr lang="pt-BR" b="1" dirty="0">
              <a:solidFill>
                <a:schemeClr val="tx1"/>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593" y="948722"/>
            <a:ext cx="7833553" cy="5167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aixaDeTexto 9"/>
          <p:cNvSpPr txBox="1"/>
          <p:nvPr/>
        </p:nvSpPr>
        <p:spPr>
          <a:xfrm>
            <a:off x="2183641" y="6488668"/>
            <a:ext cx="6701051" cy="369332"/>
          </a:xfrm>
          <a:prstGeom prst="rect">
            <a:avLst/>
          </a:prstGeom>
          <a:noFill/>
        </p:spPr>
        <p:txBody>
          <a:bodyPr wrap="square" rtlCol="0">
            <a:spAutoFit/>
          </a:bodyPr>
          <a:lstStyle/>
          <a:p>
            <a:endParaRPr lang="pt-BR" dirty="0"/>
          </a:p>
        </p:txBody>
      </p:sp>
      <p:sp>
        <p:nvSpPr>
          <p:cNvPr id="12" name="CaixaDeTexto 11"/>
          <p:cNvSpPr txBox="1"/>
          <p:nvPr/>
        </p:nvSpPr>
        <p:spPr>
          <a:xfrm>
            <a:off x="1498774" y="6293715"/>
            <a:ext cx="6482686" cy="369332"/>
          </a:xfrm>
          <a:prstGeom prst="rect">
            <a:avLst/>
          </a:prstGeom>
          <a:noFill/>
        </p:spPr>
        <p:txBody>
          <a:bodyPr wrap="square" rtlCol="0">
            <a:spAutoFit/>
          </a:bodyPr>
          <a:lstStyle/>
          <a:p>
            <a:pPr algn="ctr"/>
            <a:r>
              <a:rPr lang="pt-BR" b="1" dirty="0" smtClean="0">
                <a:solidFill>
                  <a:srgbClr val="FF0000"/>
                </a:solidFill>
              </a:rPr>
              <a:t>Sistemática de cálculo adotada por Minas Gerais</a:t>
            </a:r>
            <a:endParaRPr lang="pt-BR" b="1" dirty="0">
              <a:solidFill>
                <a:srgbClr val="FF0000"/>
              </a:solidFill>
            </a:endParaRPr>
          </a:p>
        </p:txBody>
      </p:sp>
      <p:sp>
        <p:nvSpPr>
          <p:cNvPr id="13" name="Retângulo de cantos arredondados 12"/>
          <p:cNvSpPr/>
          <p:nvPr/>
        </p:nvSpPr>
        <p:spPr>
          <a:xfrm>
            <a:off x="8665379" y="948722"/>
            <a:ext cx="3231346" cy="4110166"/>
          </a:xfrm>
          <a:prstGeom prst="roundRect">
            <a:avLst/>
          </a:prstGeom>
          <a:solidFill>
            <a:schemeClr val="tx1">
              <a:lumMod val="95000"/>
            </a:schemeClr>
          </a:solidFill>
        </p:spPr>
        <p:style>
          <a:lnRef idx="0">
            <a:schemeClr val="dk1"/>
          </a:lnRef>
          <a:fillRef idx="3">
            <a:schemeClr val="dk1"/>
          </a:fillRef>
          <a:effectRef idx="3">
            <a:schemeClr val="dk1"/>
          </a:effectRef>
          <a:fontRef idx="minor">
            <a:schemeClr val="lt1"/>
          </a:fontRef>
        </p:style>
        <p:txBody>
          <a:bodyPr rtlCol="0" anchor="ctr"/>
          <a:lstStyle/>
          <a:p>
            <a:pPr algn="just" fontAlgn="auto">
              <a:spcBef>
                <a:spcPts val="0"/>
              </a:spcBef>
              <a:spcAft>
                <a:spcPts val="0"/>
              </a:spcAft>
            </a:pPr>
            <a:r>
              <a:rPr lang="pt-BR" sz="1400" dirty="0" smtClean="0">
                <a:solidFill>
                  <a:schemeClr val="bg1"/>
                </a:solidFill>
                <a:latin typeface="Times New Roman" panose="02020603050405020304" pitchFamily="18" charset="0"/>
                <a:cs typeface="Times New Roman" panose="02020603050405020304" pitchFamily="18" charset="0"/>
              </a:rPr>
              <a:t>O Valor </a:t>
            </a:r>
            <a:r>
              <a:rPr lang="pt-BR" sz="1400" dirty="0">
                <a:solidFill>
                  <a:schemeClr val="bg1"/>
                </a:solidFill>
                <a:latin typeface="Times New Roman" panose="02020603050405020304" pitchFamily="18" charset="0"/>
                <a:cs typeface="Times New Roman" panose="02020603050405020304" pitchFamily="18" charset="0"/>
              </a:rPr>
              <a:t>da operação ou o preço do serviço, acrescido do montante do próprio imposto (ICMS</a:t>
            </a:r>
            <a:r>
              <a:rPr lang="pt-BR" sz="1400" dirty="0" smtClean="0">
                <a:solidFill>
                  <a:schemeClr val="bg1"/>
                </a:solidFill>
                <a:latin typeface="Times New Roman" panose="02020603050405020304" pitchFamily="18" charset="0"/>
                <a:cs typeface="Times New Roman" panose="02020603050405020304" pitchFamily="18" charset="0"/>
              </a:rPr>
              <a:t>), mais </a:t>
            </a:r>
            <a:r>
              <a:rPr lang="pt-BR" sz="1400" b="1" dirty="0" smtClean="0">
                <a:solidFill>
                  <a:schemeClr val="bg1"/>
                </a:solidFill>
                <a:latin typeface="Times New Roman" panose="02020603050405020304" pitchFamily="18" charset="0"/>
                <a:cs typeface="Times New Roman" panose="02020603050405020304" pitchFamily="18" charset="0"/>
              </a:rPr>
              <a:t>seguros</a:t>
            </a:r>
            <a:r>
              <a:rPr lang="pt-BR" sz="1400" b="1" dirty="0">
                <a:solidFill>
                  <a:schemeClr val="bg1"/>
                </a:solidFill>
                <a:latin typeface="Times New Roman" panose="02020603050405020304" pitchFamily="18" charset="0"/>
                <a:cs typeface="Times New Roman" panose="02020603050405020304" pitchFamily="18" charset="0"/>
              </a:rPr>
              <a:t>, juros e demais importâncias pagas, recebidas ou debitadas, descontos concedidos sob condição, bem como frete</a:t>
            </a:r>
            <a:r>
              <a:rPr lang="pt-BR" sz="1400" dirty="0">
                <a:solidFill>
                  <a:schemeClr val="bg1"/>
                </a:solidFill>
                <a:latin typeface="Times New Roman" panose="02020603050405020304" pitchFamily="18" charset="0"/>
                <a:cs typeface="Times New Roman" panose="02020603050405020304" pitchFamily="18" charset="0"/>
              </a:rPr>
              <a:t>, caso o transporte seja realizado pelo próprio remetente ou sob sua conta e ordem e seja cobrado em </a:t>
            </a:r>
            <a:r>
              <a:rPr lang="pt-BR" sz="1400" dirty="0" smtClean="0">
                <a:solidFill>
                  <a:schemeClr val="bg1"/>
                </a:solidFill>
                <a:latin typeface="Times New Roman" panose="02020603050405020304" pitchFamily="18" charset="0"/>
                <a:cs typeface="Times New Roman" panose="02020603050405020304" pitchFamily="18" charset="0"/>
              </a:rPr>
              <a:t>separado. </a:t>
            </a:r>
          </a:p>
          <a:p>
            <a:pPr algn="just" fontAlgn="auto">
              <a:spcBef>
                <a:spcPts val="0"/>
              </a:spcBef>
              <a:spcAft>
                <a:spcPts val="0"/>
              </a:spcAft>
            </a:pPr>
            <a:endParaRPr lang="pt-BR" sz="1400" dirty="0">
              <a:solidFill>
                <a:schemeClr val="bg1"/>
              </a:solidFill>
              <a:latin typeface="Times New Roman" panose="02020603050405020304" pitchFamily="18" charset="0"/>
              <a:cs typeface="Times New Roman" panose="02020603050405020304" pitchFamily="18" charset="0"/>
            </a:endParaRPr>
          </a:p>
          <a:p>
            <a:pPr algn="just" fontAlgn="auto">
              <a:spcBef>
                <a:spcPts val="0"/>
              </a:spcBef>
              <a:spcAft>
                <a:spcPts val="0"/>
              </a:spcAft>
            </a:pPr>
            <a:r>
              <a:rPr lang="pt-BR" sz="1400" dirty="0" smtClean="0">
                <a:solidFill>
                  <a:schemeClr val="bg1"/>
                </a:solidFill>
                <a:latin typeface="Times New Roman" panose="02020603050405020304" pitchFamily="18" charset="0"/>
                <a:cs typeface="Times New Roman" panose="02020603050405020304" pitchFamily="18" charset="0"/>
              </a:rPr>
              <a:t>Fundamentação: § </a:t>
            </a:r>
            <a:r>
              <a:rPr lang="pt-BR" sz="1400" dirty="0">
                <a:solidFill>
                  <a:schemeClr val="bg1"/>
                </a:solidFill>
                <a:latin typeface="Times New Roman" panose="02020603050405020304" pitchFamily="18" charset="0"/>
                <a:cs typeface="Times New Roman" panose="02020603050405020304" pitchFamily="18" charset="0"/>
              </a:rPr>
              <a:t>1º da cláusula segunda do Convênio ICMS nº 93/2015, alterado pelo Convênio ICMS nº 152/2015, observando o ditame constante no § 1º do art. 13 da Lei Complementar nº 87/1996</a:t>
            </a:r>
            <a:endParaRPr lang="pt-BR" sz="1400" dirty="0" smtClean="0">
              <a:solidFill>
                <a:schemeClr val="tx1"/>
              </a:solidFill>
            </a:endParaRPr>
          </a:p>
        </p:txBody>
      </p:sp>
      <p:sp>
        <p:nvSpPr>
          <p:cNvPr id="14" name="Seta para a direita 13"/>
          <p:cNvSpPr/>
          <p:nvPr/>
        </p:nvSpPr>
        <p:spPr>
          <a:xfrm>
            <a:off x="8320995" y="1243085"/>
            <a:ext cx="344384" cy="273132"/>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fontAlgn="auto">
              <a:spcBef>
                <a:spcPts val="0"/>
              </a:spcBef>
              <a:spcAft>
                <a:spcPts val="0"/>
              </a:spcAft>
            </a:pPr>
            <a:endParaRPr lang="pt-BR" dirty="0" smtClean="0">
              <a:solidFill>
                <a:srgbClr val="FF0000"/>
              </a:solidFill>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Í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spDef>
      <a:spPr/>
      <a:bodyPr anchor="ctr"/>
      <a:lstStyle>
        <a:defPPr algn="ctr" fontAlgn="auto">
          <a:spcBef>
            <a:spcPts val="0"/>
          </a:spcBef>
          <a:spcAft>
            <a:spcPts val="0"/>
          </a:spcAft>
          <a:defRPr dirty="0" smtClean="0">
            <a:solidFill>
              <a:schemeClr val="tx1"/>
            </a:solidFill>
          </a:defRPr>
        </a:defPPr>
      </a:lstStyle>
      <a:style>
        <a:lnRef idx="0">
          <a:schemeClr val="dk1"/>
        </a:lnRef>
        <a:fillRef idx="3">
          <a:schemeClr val="dk1"/>
        </a:fillRef>
        <a:effectRef idx="3">
          <a:schemeClr val="dk1"/>
        </a:effectRef>
        <a:fontRef idx="minor">
          <a:schemeClr val="lt1"/>
        </a:fontRef>
      </a:style>
    </a:spDef>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themeOverride>
</file>

<file path=ppt/theme/themeOverride2.xml><?xml version="1.0" encoding="utf-8"?>
<a:themeOverride xmlns:a="http://schemas.openxmlformats.org/drawingml/2006/main">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themeOverride>
</file>

<file path=ppt/theme/themeOverride3.xml><?xml version="1.0" encoding="utf-8"?>
<a:themeOverride xmlns:a="http://schemas.openxmlformats.org/drawingml/2006/main">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themeOverride>
</file>

<file path=ppt/theme/themeOverride4.xml><?xml version="1.0" encoding="utf-8"?>
<a:themeOverride xmlns:a="http://schemas.openxmlformats.org/drawingml/2006/main">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themeOverride>
</file>

<file path=ppt/theme/themeOverride5.xml><?xml version="1.0" encoding="utf-8"?>
<a:themeOverride xmlns:a="http://schemas.openxmlformats.org/drawingml/2006/main">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themeOverride>
</file>

<file path=ppt/theme/themeOverride6.xml><?xml version="1.0" encoding="utf-8"?>
<a:themeOverride xmlns:a="http://schemas.openxmlformats.org/drawingml/2006/main">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themeOverride>
</file>

<file path=ppt/theme/themeOverride7.xml><?xml version="1.0" encoding="utf-8"?>
<a:themeOverride xmlns:a="http://schemas.openxmlformats.org/drawingml/2006/main">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themeOverride>
</file>

<file path=ppt/theme/themeOverride8.xml><?xml version="1.0" encoding="utf-8"?>
<a:themeOverride xmlns:a="http://schemas.openxmlformats.org/drawingml/2006/main">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themeOverride>
</file>

<file path=ppt/theme/themeOverride9.xml><?xml version="1.0" encoding="utf-8"?>
<a:themeOverride xmlns:a="http://schemas.openxmlformats.org/drawingml/2006/main">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themeOverride>
</file>

<file path=docProps/app.xml><?xml version="1.0" encoding="utf-8"?>
<Properties xmlns="http://schemas.openxmlformats.org/officeDocument/2006/extended-properties" xmlns:vt="http://schemas.openxmlformats.org/officeDocument/2006/docPropsVTypes">
  <Template/>
  <TotalTime>4627</TotalTime>
  <Words>7299</Words>
  <Application>Microsoft Office PowerPoint</Application>
  <PresentationFormat>Personalizar</PresentationFormat>
  <Paragraphs>795</Paragraphs>
  <Slides>75</Slides>
  <Notes>72</Notes>
  <HiddenSlides>0</HiddenSlides>
  <MMClips>0</MMClips>
  <ScaleCrop>false</ScaleCrop>
  <HeadingPairs>
    <vt:vector size="4" baseType="variant">
      <vt:variant>
        <vt:lpstr>Tema</vt:lpstr>
      </vt:variant>
      <vt:variant>
        <vt:i4>1</vt:i4>
      </vt:variant>
      <vt:variant>
        <vt:lpstr>Títulos de slides</vt:lpstr>
      </vt:variant>
      <vt:variant>
        <vt:i4>75</vt:i4>
      </vt:variant>
    </vt:vector>
  </HeadingPairs>
  <TitlesOfParts>
    <vt:vector size="76" baseType="lpstr">
      <vt:lpstr>Íon</vt:lpstr>
      <vt:lpstr>AS NOVAS REGRAS DO ICMS EM               MINAS GERAIS</vt:lpstr>
      <vt:lpstr>                                       CHRISTIANE FERRAZ DUTRA ROCHA - Consultora Tributária da ENFOQUE Soluções Empresariais, Auditora Independente registrada no Conselho Federal de Contabilidade e habilitada pela CVM - CNAI n° 4455, Pós Graduada em Contabilidade Fiscal e Direito Tributário, Graduada em Ciências Contábeis e Direito, Instrutora de Cursos de Capacitação profissional do CRC/MG – Cadastro n° 043/2015, Universidade Fumec e diversos Sindicatos do segmento contábil na Capital e no Interior de Minas Gerais.</vt:lpstr>
      <vt:lpstr>                                         “O Brasil não tem uma Política Tributária e sim uma Política Arrecadatória”                                                                                                       Gilberto Luiz do Amaral – Presidente do IBPT                 (Instituto Brasileiro de Planejamento e Tributação)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Revisão IRPJ/CSLL - 2014</dc:title>
  <dc:creator>Frederico Freitas Condé</dc:creator>
  <cp:lastModifiedBy>Sindicato Contabillista de Ituiutaba</cp:lastModifiedBy>
  <cp:revision>403</cp:revision>
  <dcterms:created xsi:type="dcterms:W3CDTF">2014-12-16T12:31:03Z</dcterms:created>
  <dcterms:modified xsi:type="dcterms:W3CDTF">2016-03-14T11:12:04Z</dcterms:modified>
</cp:coreProperties>
</file>