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 id="258" r:id="rId5"/>
    <p:sldId id="259" r:id="rId6"/>
    <p:sldId id="261" r:id="rId7"/>
    <p:sldId id="265" r:id="rId8"/>
    <p:sldId id="266" r:id="rId9"/>
    <p:sldId id="267" r:id="rId10"/>
    <p:sldId id="262" r:id="rId11"/>
    <p:sldId id="268" r:id="rId12"/>
    <p:sldId id="269" r:id="rId13"/>
    <p:sldId id="270" r:id="rId14"/>
    <p:sldId id="273" r:id="rId15"/>
    <p:sldId id="271" r:id="rId16"/>
    <p:sldId id="272" r:id="rId17"/>
    <p:sldId id="275" r:id="rId18"/>
    <p:sldId id="274" r:id="rId19"/>
    <p:sldId id="278" r:id="rId20"/>
    <p:sldId id="279" r:id="rId21"/>
    <p:sldId id="280" r:id="rId22"/>
    <p:sldId id="292" r:id="rId23"/>
    <p:sldId id="281" r:id="rId24"/>
    <p:sldId id="282" r:id="rId25"/>
    <p:sldId id="283" r:id="rId26"/>
    <p:sldId id="284" r:id="rId27"/>
    <p:sldId id="285" r:id="rId28"/>
    <p:sldId id="286" r:id="rId29"/>
    <p:sldId id="294" r:id="rId30"/>
    <p:sldId id="298" r:id="rId31"/>
    <p:sldId id="293" r:id="rId32"/>
    <p:sldId id="287" r:id="rId33"/>
    <p:sldId id="288" r:id="rId34"/>
    <p:sldId id="289" r:id="rId35"/>
    <p:sldId id="290" r:id="rId36"/>
    <p:sldId id="295" r:id="rId37"/>
    <p:sldId id="296" r:id="rId38"/>
    <p:sldId id="297" r:id="rId39"/>
    <p:sldId id="299" r:id="rId40"/>
    <p:sldId id="303" r:id="rId41"/>
    <p:sldId id="304" r:id="rId42"/>
    <p:sldId id="300" r:id="rId43"/>
    <p:sldId id="301" r:id="rId44"/>
    <p:sldId id="302" r:id="rId45"/>
    <p:sldId id="306" r:id="rId46"/>
    <p:sldId id="305" r:id="rId47"/>
    <p:sldId id="307" r:id="rId48"/>
    <p:sldId id="308" r:id="rId49"/>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15" autoAdjust="0"/>
    <p:restoredTop sz="94660"/>
  </p:normalViewPr>
  <p:slideViewPr>
    <p:cSldViewPr snapToGrid="0">
      <p:cViewPr varScale="1">
        <p:scale>
          <a:sx n="74" d="100"/>
          <a:sy n="74" d="100"/>
        </p:scale>
        <p:origin x="-498"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pt-BR" smtClean="0"/>
              <a:t>Clique para editar o título mestre</a:t>
            </a:r>
            <a:endParaRPr lang="pt-B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p>
            <a:fld id="{2B56AADD-25C2-4BC6-9091-AB46C640325E}" type="datetimeFigureOut">
              <a:rPr lang="pt-BR" smtClean="0"/>
              <a:t>13/01/2016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25DAC6F2-FFB7-4BF4-B68F-FE5AF74F73F5}" type="slidenum">
              <a:rPr lang="pt-BR" smtClean="0"/>
              <a:t>‹nº›</a:t>
            </a:fld>
            <a:endParaRPr lang="pt-BR"/>
          </a:p>
        </p:txBody>
      </p:sp>
    </p:spTree>
    <p:extLst>
      <p:ext uri="{BB962C8B-B14F-4D97-AF65-F5344CB8AC3E}">
        <p14:creationId xmlns:p14="http://schemas.microsoft.com/office/powerpoint/2010/main" val="6146828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2B56AADD-25C2-4BC6-9091-AB46C640325E}" type="datetimeFigureOut">
              <a:rPr lang="pt-BR" smtClean="0"/>
              <a:t>13/01/2016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25DAC6F2-FFB7-4BF4-B68F-FE5AF74F73F5}" type="slidenum">
              <a:rPr lang="pt-BR" smtClean="0"/>
              <a:t>‹nº›</a:t>
            </a:fld>
            <a:endParaRPr lang="pt-BR"/>
          </a:p>
        </p:txBody>
      </p:sp>
    </p:spTree>
    <p:extLst>
      <p:ext uri="{BB962C8B-B14F-4D97-AF65-F5344CB8AC3E}">
        <p14:creationId xmlns:p14="http://schemas.microsoft.com/office/powerpoint/2010/main" val="710482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pt-BR" smtClean="0"/>
              <a:t>Clique para editar o título mestre</a:t>
            </a:r>
            <a:endParaRPr lang="pt-BR"/>
          </a:p>
        </p:txBody>
      </p:sp>
      <p:sp>
        <p:nvSpPr>
          <p:cNvPr id="3" name="Espaço Reservado para Texto Vertical 2"/>
          <p:cNvSpPr>
            <a:spLocks noGrp="1"/>
          </p:cNvSpPr>
          <p:nvPr>
            <p:ph type="body" orient="vert" idx="1"/>
          </p:nvPr>
        </p:nvSpPr>
        <p:spPr>
          <a:xfrm>
            <a:off x="838200" y="365125"/>
            <a:ext cx="7734300" cy="5811838"/>
          </a:xfrm>
        </p:spPr>
        <p:txBody>
          <a:bodyPr vert="eaVert"/>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2B56AADD-25C2-4BC6-9091-AB46C640325E}" type="datetimeFigureOut">
              <a:rPr lang="pt-BR" smtClean="0"/>
              <a:t>13/01/2016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25DAC6F2-FFB7-4BF4-B68F-FE5AF74F73F5}" type="slidenum">
              <a:rPr lang="pt-BR" smtClean="0"/>
              <a:t>‹nº›</a:t>
            </a:fld>
            <a:endParaRPr lang="pt-BR"/>
          </a:p>
        </p:txBody>
      </p:sp>
    </p:spTree>
    <p:extLst>
      <p:ext uri="{BB962C8B-B14F-4D97-AF65-F5344CB8AC3E}">
        <p14:creationId xmlns:p14="http://schemas.microsoft.com/office/powerpoint/2010/main" val="28116184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idx="1"/>
          </p:nvPr>
        </p:nvSpPr>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p>
            <a:fld id="{2B56AADD-25C2-4BC6-9091-AB46C640325E}" type="datetimeFigureOut">
              <a:rPr lang="pt-BR" smtClean="0"/>
              <a:t>13/01/2016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25DAC6F2-FFB7-4BF4-B68F-FE5AF74F73F5}" type="slidenum">
              <a:rPr lang="pt-BR" smtClean="0"/>
              <a:t>‹nº›</a:t>
            </a:fld>
            <a:endParaRPr lang="pt-BR"/>
          </a:p>
        </p:txBody>
      </p:sp>
    </p:spTree>
    <p:extLst>
      <p:ext uri="{BB962C8B-B14F-4D97-AF65-F5344CB8AC3E}">
        <p14:creationId xmlns:p14="http://schemas.microsoft.com/office/powerpoint/2010/main" val="2919734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pt-BR" smtClean="0"/>
              <a:t>Clique para editar o título mestre</a:t>
            </a:r>
            <a:endParaRPr lang="pt-BR"/>
          </a:p>
        </p:txBody>
      </p:sp>
      <p:sp>
        <p:nvSpPr>
          <p:cNvPr id="3" name="Espaço Reservado para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smtClean="0"/>
              <a:t>Clique para editar o texto mestre</a:t>
            </a:r>
          </a:p>
        </p:txBody>
      </p:sp>
      <p:sp>
        <p:nvSpPr>
          <p:cNvPr id="4" name="Espaço Reservado para Data 3"/>
          <p:cNvSpPr>
            <a:spLocks noGrp="1"/>
          </p:cNvSpPr>
          <p:nvPr>
            <p:ph type="dt" sz="half" idx="10"/>
          </p:nvPr>
        </p:nvSpPr>
        <p:spPr/>
        <p:txBody>
          <a:bodyPr/>
          <a:lstStyle/>
          <a:p>
            <a:fld id="{2B56AADD-25C2-4BC6-9091-AB46C640325E}" type="datetimeFigureOut">
              <a:rPr lang="pt-BR" smtClean="0"/>
              <a:t>13/01/2016</a:t>
            </a:fld>
            <a:endParaRPr lang="pt-BR"/>
          </a:p>
        </p:txBody>
      </p:sp>
      <p:sp>
        <p:nvSpPr>
          <p:cNvPr id="5" name="Espaço Reservado para Rodapé 4"/>
          <p:cNvSpPr>
            <a:spLocks noGrp="1"/>
          </p:cNvSpPr>
          <p:nvPr>
            <p:ph type="ftr" sz="quarter" idx="11"/>
          </p:nvPr>
        </p:nvSpPr>
        <p:spPr/>
        <p:txBody>
          <a:bodyPr/>
          <a:lstStyle/>
          <a:p>
            <a:endParaRPr lang="pt-BR"/>
          </a:p>
        </p:txBody>
      </p:sp>
      <p:sp>
        <p:nvSpPr>
          <p:cNvPr id="6" name="Espaço Reservado para Número de Slide 5"/>
          <p:cNvSpPr>
            <a:spLocks noGrp="1"/>
          </p:cNvSpPr>
          <p:nvPr>
            <p:ph type="sldNum" sz="quarter" idx="12"/>
          </p:nvPr>
        </p:nvSpPr>
        <p:spPr/>
        <p:txBody>
          <a:bodyPr/>
          <a:lstStyle/>
          <a:p>
            <a:fld id="{25DAC6F2-FFB7-4BF4-B68F-FE5AF74F73F5}" type="slidenum">
              <a:rPr lang="pt-BR" smtClean="0"/>
              <a:t>‹nº›</a:t>
            </a:fld>
            <a:endParaRPr lang="pt-BR"/>
          </a:p>
        </p:txBody>
      </p:sp>
    </p:spTree>
    <p:extLst>
      <p:ext uri="{BB962C8B-B14F-4D97-AF65-F5344CB8AC3E}">
        <p14:creationId xmlns:p14="http://schemas.microsoft.com/office/powerpoint/2010/main" val="3132576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Conteúdo 2"/>
          <p:cNvSpPr>
            <a:spLocks noGrp="1"/>
          </p:cNvSpPr>
          <p:nvPr>
            <p:ph sz="half" idx="1"/>
          </p:nvPr>
        </p:nvSpPr>
        <p:spPr>
          <a:xfrm>
            <a:off x="838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6172200" y="1825625"/>
            <a:ext cx="5181600" cy="435133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4"/>
          <p:cNvSpPr>
            <a:spLocks noGrp="1"/>
          </p:cNvSpPr>
          <p:nvPr>
            <p:ph type="dt" sz="half" idx="10"/>
          </p:nvPr>
        </p:nvSpPr>
        <p:spPr/>
        <p:txBody>
          <a:bodyPr/>
          <a:lstStyle/>
          <a:p>
            <a:fld id="{2B56AADD-25C2-4BC6-9091-AB46C640325E}" type="datetimeFigureOut">
              <a:rPr lang="pt-BR" smtClean="0"/>
              <a:t>13/01/2016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25DAC6F2-FFB7-4BF4-B68F-FE5AF74F73F5}" type="slidenum">
              <a:rPr lang="pt-BR" smtClean="0"/>
              <a:t>‹nº›</a:t>
            </a:fld>
            <a:endParaRPr lang="pt-BR"/>
          </a:p>
        </p:txBody>
      </p:sp>
    </p:spTree>
    <p:extLst>
      <p:ext uri="{BB962C8B-B14F-4D97-AF65-F5344CB8AC3E}">
        <p14:creationId xmlns:p14="http://schemas.microsoft.com/office/powerpoint/2010/main" val="904989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pt-BR" smtClean="0"/>
              <a:t>Clique para editar o título mestre</a:t>
            </a:r>
            <a:endParaRPr lang="pt-BR"/>
          </a:p>
        </p:txBody>
      </p:sp>
      <p:sp>
        <p:nvSpPr>
          <p:cNvPr id="3" name="Espaço Reservado para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4" name="Espaço Reservado para Conteúdo 3"/>
          <p:cNvSpPr>
            <a:spLocks noGrp="1"/>
          </p:cNvSpPr>
          <p:nvPr>
            <p:ph sz="half" idx="2"/>
          </p:nvPr>
        </p:nvSpPr>
        <p:spPr>
          <a:xfrm>
            <a:off x="839788" y="2505075"/>
            <a:ext cx="5157787"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 texto mestre</a:t>
            </a:r>
          </a:p>
        </p:txBody>
      </p:sp>
      <p:sp>
        <p:nvSpPr>
          <p:cNvPr id="6" name="Espaço Reservado para Conteúdo 5"/>
          <p:cNvSpPr>
            <a:spLocks noGrp="1"/>
          </p:cNvSpPr>
          <p:nvPr>
            <p:ph sz="quarter" idx="4"/>
          </p:nvPr>
        </p:nvSpPr>
        <p:spPr>
          <a:xfrm>
            <a:off x="6172200" y="2505075"/>
            <a:ext cx="5183188" cy="3684588"/>
          </a:xfrm>
        </p:spPr>
        <p:txBody>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6"/>
          <p:cNvSpPr>
            <a:spLocks noGrp="1"/>
          </p:cNvSpPr>
          <p:nvPr>
            <p:ph type="dt" sz="half" idx="10"/>
          </p:nvPr>
        </p:nvSpPr>
        <p:spPr/>
        <p:txBody>
          <a:bodyPr/>
          <a:lstStyle/>
          <a:p>
            <a:fld id="{2B56AADD-25C2-4BC6-9091-AB46C640325E}" type="datetimeFigureOut">
              <a:rPr lang="pt-BR" smtClean="0"/>
              <a:t>13/01/2016</a:t>
            </a:fld>
            <a:endParaRPr lang="pt-BR"/>
          </a:p>
        </p:txBody>
      </p:sp>
      <p:sp>
        <p:nvSpPr>
          <p:cNvPr id="8" name="Espaço Reservado para Rodapé 7"/>
          <p:cNvSpPr>
            <a:spLocks noGrp="1"/>
          </p:cNvSpPr>
          <p:nvPr>
            <p:ph type="ftr" sz="quarter" idx="11"/>
          </p:nvPr>
        </p:nvSpPr>
        <p:spPr/>
        <p:txBody>
          <a:bodyPr/>
          <a:lstStyle/>
          <a:p>
            <a:endParaRPr lang="pt-BR"/>
          </a:p>
        </p:txBody>
      </p:sp>
      <p:sp>
        <p:nvSpPr>
          <p:cNvPr id="9" name="Espaço Reservado para Número de Slide 8"/>
          <p:cNvSpPr>
            <a:spLocks noGrp="1"/>
          </p:cNvSpPr>
          <p:nvPr>
            <p:ph type="sldNum" sz="quarter" idx="12"/>
          </p:nvPr>
        </p:nvSpPr>
        <p:spPr/>
        <p:txBody>
          <a:bodyPr/>
          <a:lstStyle/>
          <a:p>
            <a:fld id="{25DAC6F2-FFB7-4BF4-B68F-FE5AF74F73F5}" type="slidenum">
              <a:rPr lang="pt-BR" smtClean="0"/>
              <a:t>‹nº›</a:t>
            </a:fld>
            <a:endParaRPr lang="pt-BR"/>
          </a:p>
        </p:txBody>
      </p:sp>
    </p:spTree>
    <p:extLst>
      <p:ext uri="{BB962C8B-B14F-4D97-AF65-F5344CB8AC3E}">
        <p14:creationId xmlns:p14="http://schemas.microsoft.com/office/powerpoint/2010/main" val="37246254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título mestre</a:t>
            </a:r>
            <a:endParaRPr lang="pt-BR"/>
          </a:p>
        </p:txBody>
      </p:sp>
      <p:sp>
        <p:nvSpPr>
          <p:cNvPr id="3" name="Espaço Reservado para Data 2"/>
          <p:cNvSpPr>
            <a:spLocks noGrp="1"/>
          </p:cNvSpPr>
          <p:nvPr>
            <p:ph type="dt" sz="half" idx="10"/>
          </p:nvPr>
        </p:nvSpPr>
        <p:spPr/>
        <p:txBody>
          <a:bodyPr/>
          <a:lstStyle/>
          <a:p>
            <a:fld id="{2B56AADD-25C2-4BC6-9091-AB46C640325E}" type="datetimeFigureOut">
              <a:rPr lang="pt-BR" smtClean="0"/>
              <a:t>13/01/2016</a:t>
            </a:fld>
            <a:endParaRPr lang="pt-BR"/>
          </a:p>
        </p:txBody>
      </p:sp>
      <p:sp>
        <p:nvSpPr>
          <p:cNvPr id="4" name="Espaço Reservado para Rodapé 3"/>
          <p:cNvSpPr>
            <a:spLocks noGrp="1"/>
          </p:cNvSpPr>
          <p:nvPr>
            <p:ph type="ftr" sz="quarter" idx="11"/>
          </p:nvPr>
        </p:nvSpPr>
        <p:spPr/>
        <p:txBody>
          <a:bodyPr/>
          <a:lstStyle/>
          <a:p>
            <a:endParaRPr lang="pt-BR"/>
          </a:p>
        </p:txBody>
      </p:sp>
      <p:sp>
        <p:nvSpPr>
          <p:cNvPr id="5" name="Espaço Reservado para Número de Slide 4"/>
          <p:cNvSpPr>
            <a:spLocks noGrp="1"/>
          </p:cNvSpPr>
          <p:nvPr>
            <p:ph type="sldNum" sz="quarter" idx="12"/>
          </p:nvPr>
        </p:nvSpPr>
        <p:spPr/>
        <p:txBody>
          <a:bodyPr/>
          <a:lstStyle/>
          <a:p>
            <a:fld id="{25DAC6F2-FFB7-4BF4-B68F-FE5AF74F73F5}" type="slidenum">
              <a:rPr lang="pt-BR" smtClean="0"/>
              <a:t>‹nº›</a:t>
            </a:fld>
            <a:endParaRPr lang="pt-BR"/>
          </a:p>
        </p:txBody>
      </p:sp>
    </p:spTree>
    <p:extLst>
      <p:ext uri="{BB962C8B-B14F-4D97-AF65-F5344CB8AC3E}">
        <p14:creationId xmlns:p14="http://schemas.microsoft.com/office/powerpoint/2010/main" val="3374710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1"/>
          <p:cNvSpPr>
            <a:spLocks noGrp="1"/>
          </p:cNvSpPr>
          <p:nvPr>
            <p:ph type="dt" sz="half" idx="10"/>
          </p:nvPr>
        </p:nvSpPr>
        <p:spPr/>
        <p:txBody>
          <a:bodyPr/>
          <a:lstStyle/>
          <a:p>
            <a:fld id="{2B56AADD-25C2-4BC6-9091-AB46C640325E}" type="datetimeFigureOut">
              <a:rPr lang="pt-BR" smtClean="0"/>
              <a:t>13/01/2016</a:t>
            </a:fld>
            <a:endParaRPr lang="pt-BR"/>
          </a:p>
        </p:txBody>
      </p:sp>
      <p:sp>
        <p:nvSpPr>
          <p:cNvPr id="3" name="Espaço Reservado para Rodapé 2"/>
          <p:cNvSpPr>
            <a:spLocks noGrp="1"/>
          </p:cNvSpPr>
          <p:nvPr>
            <p:ph type="ftr" sz="quarter" idx="11"/>
          </p:nvPr>
        </p:nvSpPr>
        <p:spPr/>
        <p:txBody>
          <a:bodyPr/>
          <a:lstStyle/>
          <a:p>
            <a:endParaRPr lang="pt-BR"/>
          </a:p>
        </p:txBody>
      </p:sp>
      <p:sp>
        <p:nvSpPr>
          <p:cNvPr id="4" name="Espaço Reservado para Número de Slide 3"/>
          <p:cNvSpPr>
            <a:spLocks noGrp="1"/>
          </p:cNvSpPr>
          <p:nvPr>
            <p:ph type="sldNum" sz="quarter" idx="12"/>
          </p:nvPr>
        </p:nvSpPr>
        <p:spPr/>
        <p:txBody>
          <a:bodyPr/>
          <a:lstStyle/>
          <a:p>
            <a:fld id="{25DAC6F2-FFB7-4BF4-B68F-FE5AF74F73F5}" type="slidenum">
              <a:rPr lang="pt-BR" smtClean="0"/>
              <a:t>‹nº›</a:t>
            </a:fld>
            <a:endParaRPr lang="pt-BR"/>
          </a:p>
        </p:txBody>
      </p:sp>
    </p:spTree>
    <p:extLst>
      <p:ext uri="{BB962C8B-B14F-4D97-AF65-F5344CB8AC3E}">
        <p14:creationId xmlns:p14="http://schemas.microsoft.com/office/powerpoint/2010/main" val="3431422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pt-BR"/>
          </a:p>
        </p:txBody>
      </p:sp>
      <p:sp>
        <p:nvSpPr>
          <p:cNvPr id="3" name="Espaço Reservado para Conteú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2B56AADD-25C2-4BC6-9091-AB46C640325E}" type="datetimeFigureOut">
              <a:rPr lang="pt-BR" smtClean="0"/>
              <a:t>13/01/2016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25DAC6F2-FFB7-4BF4-B68F-FE5AF74F73F5}" type="slidenum">
              <a:rPr lang="pt-BR" smtClean="0"/>
              <a:t>‹nº›</a:t>
            </a:fld>
            <a:endParaRPr lang="pt-BR"/>
          </a:p>
        </p:txBody>
      </p:sp>
    </p:spTree>
    <p:extLst>
      <p:ext uri="{BB962C8B-B14F-4D97-AF65-F5344CB8AC3E}">
        <p14:creationId xmlns:p14="http://schemas.microsoft.com/office/powerpoint/2010/main" val="2515344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pt-BR" smtClean="0"/>
              <a:t>Clique para editar o título mestre</a:t>
            </a:r>
            <a:endParaRPr lang="pt-BR"/>
          </a:p>
        </p:txBody>
      </p:sp>
      <p:sp>
        <p:nvSpPr>
          <p:cNvPr id="3" name="Espaço Reservado para Imagem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Espaço Reservado para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smtClean="0"/>
              <a:t>Clique para editar o texto mestre</a:t>
            </a:r>
          </a:p>
        </p:txBody>
      </p:sp>
      <p:sp>
        <p:nvSpPr>
          <p:cNvPr id="5" name="Espaço Reservado para Data 4"/>
          <p:cNvSpPr>
            <a:spLocks noGrp="1"/>
          </p:cNvSpPr>
          <p:nvPr>
            <p:ph type="dt" sz="half" idx="10"/>
          </p:nvPr>
        </p:nvSpPr>
        <p:spPr/>
        <p:txBody>
          <a:bodyPr/>
          <a:lstStyle/>
          <a:p>
            <a:fld id="{2B56AADD-25C2-4BC6-9091-AB46C640325E}" type="datetimeFigureOut">
              <a:rPr lang="pt-BR" smtClean="0"/>
              <a:t>13/01/2016</a:t>
            </a:fld>
            <a:endParaRPr lang="pt-BR"/>
          </a:p>
        </p:txBody>
      </p:sp>
      <p:sp>
        <p:nvSpPr>
          <p:cNvPr id="6" name="Espaço Reservado para Rodapé 5"/>
          <p:cNvSpPr>
            <a:spLocks noGrp="1"/>
          </p:cNvSpPr>
          <p:nvPr>
            <p:ph type="ftr" sz="quarter" idx="11"/>
          </p:nvPr>
        </p:nvSpPr>
        <p:spPr/>
        <p:txBody>
          <a:bodyPr/>
          <a:lstStyle/>
          <a:p>
            <a:endParaRPr lang="pt-BR"/>
          </a:p>
        </p:txBody>
      </p:sp>
      <p:sp>
        <p:nvSpPr>
          <p:cNvPr id="7" name="Espaço Reservado para Número de Slide 6"/>
          <p:cNvSpPr>
            <a:spLocks noGrp="1"/>
          </p:cNvSpPr>
          <p:nvPr>
            <p:ph type="sldNum" sz="quarter" idx="12"/>
          </p:nvPr>
        </p:nvSpPr>
        <p:spPr/>
        <p:txBody>
          <a:bodyPr/>
          <a:lstStyle/>
          <a:p>
            <a:fld id="{25DAC6F2-FFB7-4BF4-B68F-FE5AF74F73F5}" type="slidenum">
              <a:rPr lang="pt-BR" smtClean="0"/>
              <a:t>‹nº›</a:t>
            </a:fld>
            <a:endParaRPr lang="pt-BR"/>
          </a:p>
        </p:txBody>
      </p:sp>
    </p:spTree>
    <p:extLst>
      <p:ext uri="{BB962C8B-B14F-4D97-AF65-F5344CB8AC3E}">
        <p14:creationId xmlns:p14="http://schemas.microsoft.com/office/powerpoint/2010/main" val="17168922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pt-BR" smtClean="0"/>
              <a:t>Clique para editar o título mestre</a:t>
            </a:r>
            <a:endParaRPr lang="pt-BR"/>
          </a:p>
        </p:txBody>
      </p:sp>
      <p:sp>
        <p:nvSpPr>
          <p:cNvPr id="3" name="Espaço Reservado para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pt-BR" smtClean="0"/>
              <a:t>Clique para editar 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B56AADD-25C2-4BC6-9091-AB46C640325E}" type="datetimeFigureOut">
              <a:rPr lang="pt-BR" smtClean="0"/>
              <a:t>13/01/2016</a:t>
            </a:fld>
            <a:endParaRPr lang="pt-BR"/>
          </a:p>
        </p:txBody>
      </p:sp>
      <p:sp>
        <p:nvSpPr>
          <p:cNvPr id="5" name="Espaço Reservado para Rodapé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Espaço Reservado para Número de Slide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5DAC6F2-FFB7-4BF4-B68F-FE5AF74F73F5}" type="slidenum">
              <a:rPr lang="pt-BR" smtClean="0"/>
              <a:t>‹nº›</a:t>
            </a:fld>
            <a:endParaRPr lang="pt-BR"/>
          </a:p>
        </p:txBody>
      </p:sp>
    </p:spTree>
    <p:extLst>
      <p:ext uri="{BB962C8B-B14F-4D97-AF65-F5344CB8AC3E}">
        <p14:creationId xmlns:p14="http://schemas.microsoft.com/office/powerpoint/2010/main" val="1717400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www.fazenda.mg.gov.br/empresas/legislacao_tributaria/ricms_2002_seco/partegeral2002_2.htm#art43_xii"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planalto.gov.br/ccivil_03/leis/LCP/Lcp114.htm#art13%C2%A71"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fazenda.mg.gov.br/empresas/legislacao_tributaria/ricms_2002_seco/partegeral2002_2.htm#art43"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pt-BR" dirty="0" smtClean="0"/>
              <a:t>DIFAL</a:t>
            </a:r>
            <a:endParaRPr lang="pt-BR" dirty="0"/>
          </a:p>
        </p:txBody>
      </p:sp>
      <p:sp>
        <p:nvSpPr>
          <p:cNvPr id="3" name="Subtítulo 2"/>
          <p:cNvSpPr>
            <a:spLocks noGrp="1"/>
          </p:cNvSpPr>
          <p:nvPr>
            <p:ph type="subTitle" idx="1"/>
          </p:nvPr>
        </p:nvSpPr>
        <p:spPr/>
        <p:txBody>
          <a:bodyPr/>
          <a:lstStyle/>
          <a:p>
            <a:r>
              <a:rPr lang="pt-BR" b="1" dirty="0"/>
              <a:t>DECRETO Nº 46.930, DE 30 DE DEZEMBRO DE </a:t>
            </a:r>
            <a:r>
              <a:rPr lang="pt-BR" b="1" dirty="0" smtClean="0"/>
              <a:t>2015</a:t>
            </a:r>
            <a:endParaRPr lang="pt-BR" dirty="0"/>
          </a:p>
        </p:txBody>
      </p:sp>
    </p:spTree>
    <p:extLst>
      <p:ext uri="{BB962C8B-B14F-4D97-AF65-F5344CB8AC3E}">
        <p14:creationId xmlns:p14="http://schemas.microsoft.com/office/powerpoint/2010/main" val="403717422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Art. 43 § 8º -  Cálculo Diferença de Alíquota Não Contribuintes INCISO II</a:t>
            </a:r>
            <a:endParaRPr lang="pt-BR" dirty="0"/>
          </a:p>
        </p:txBody>
      </p:sp>
      <p:sp>
        <p:nvSpPr>
          <p:cNvPr id="3" name="Espaço Reservado para Conteúdo 2"/>
          <p:cNvSpPr>
            <a:spLocks noGrp="1"/>
          </p:cNvSpPr>
          <p:nvPr>
            <p:ph idx="1"/>
          </p:nvPr>
        </p:nvSpPr>
        <p:spPr/>
        <p:txBody>
          <a:bodyPr/>
          <a:lstStyle/>
          <a:p>
            <a:r>
              <a:rPr lang="pt-BR" dirty="0"/>
              <a:t>Na aquisição de mercadorias ou serviços em operação ou prestação interestadual </a:t>
            </a:r>
            <a:r>
              <a:rPr lang="pt-BR" dirty="0">
                <a:solidFill>
                  <a:srgbClr val="FF0000"/>
                </a:solidFill>
              </a:rPr>
              <a:t>por consumidor final não contribuinte do ICMS </a:t>
            </a:r>
            <a:r>
              <a:rPr lang="pt-BR" dirty="0"/>
              <a:t>a base de cálculo será aquela que </a:t>
            </a:r>
            <a:r>
              <a:rPr lang="pt-BR" dirty="0">
                <a:solidFill>
                  <a:srgbClr val="FF0000"/>
                </a:solidFill>
              </a:rPr>
              <a:t>inclui a alíquota interna a consumidor </a:t>
            </a:r>
            <a:r>
              <a:rPr lang="pt-BR" dirty="0"/>
              <a:t>final na unidade da Federação </a:t>
            </a:r>
            <a:r>
              <a:rPr lang="pt-BR" dirty="0" smtClean="0"/>
              <a:t>destinatária.</a:t>
            </a:r>
          </a:p>
          <a:p>
            <a:r>
              <a:rPr lang="pt-BR" dirty="0"/>
              <a:t>O contribuinte deverá aplicar a alíquota interna do Estado de destino e a alíquota interestadual sobre a mesma base e o imposto devido será a diferença positiva entre os valores obtidos com a aplicação das alíquotas interna e interestadual</a:t>
            </a:r>
            <a:r>
              <a:rPr lang="pt-BR" dirty="0" smtClean="0"/>
              <a:t>.</a:t>
            </a:r>
          </a:p>
          <a:p>
            <a:endParaRPr lang="pt-BR" dirty="0"/>
          </a:p>
          <a:p>
            <a:endParaRPr lang="pt-BR" dirty="0"/>
          </a:p>
        </p:txBody>
      </p:sp>
    </p:spTree>
    <p:extLst>
      <p:ext uri="{BB962C8B-B14F-4D97-AF65-F5344CB8AC3E}">
        <p14:creationId xmlns:p14="http://schemas.microsoft.com/office/powerpoint/2010/main" val="2623099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Art. 43 § 8º -  Cálculo Diferença de Alíquota Não Contribuintes INCISO II</a:t>
            </a:r>
            <a:endParaRPr lang="pt-BR" dirty="0"/>
          </a:p>
        </p:txBody>
      </p:sp>
      <p:sp>
        <p:nvSpPr>
          <p:cNvPr id="3" name="Espaço Reservado para Conteúdo 2"/>
          <p:cNvSpPr>
            <a:spLocks noGrp="1"/>
          </p:cNvSpPr>
          <p:nvPr>
            <p:ph idx="1"/>
          </p:nvPr>
        </p:nvSpPr>
        <p:spPr/>
        <p:txBody>
          <a:bodyPr>
            <a:normAutofit fontScale="92500" lnSpcReduction="20000"/>
          </a:bodyPr>
          <a:lstStyle/>
          <a:p>
            <a:r>
              <a:rPr lang="pt-BR" dirty="0"/>
              <a:t>II - nas hipóteses dos incisos XII e XIII do caput do art. 1º deste Regulamento:</a:t>
            </a:r>
          </a:p>
          <a:p>
            <a:r>
              <a:rPr lang="pt-BR" dirty="0"/>
              <a:t>a) para fins do disposto no art. 49 deste Regulamento, ao valor da operação ou prestação será incluído o valor do imposto considerando a alíquota interna a consumidor final estabelecida neste Estado para a mercadoria ou serviço;</a:t>
            </a:r>
          </a:p>
          <a:p>
            <a:r>
              <a:rPr lang="pt-BR" dirty="0"/>
              <a:t>b) sobre o valor obtido na forma da alínea “a”, será aplicada a alíquota interestadual;</a:t>
            </a:r>
          </a:p>
          <a:p>
            <a:r>
              <a:rPr lang="pt-BR" dirty="0"/>
              <a:t>c) sobre o valor obtido na forma da alínea “a”, será aplicada a alíquota interna estabelecida para a operação ou prestação a consumidor final neste Estado;</a:t>
            </a:r>
          </a:p>
          <a:p>
            <a:r>
              <a:rPr lang="pt-BR" dirty="0"/>
              <a:t>d) o imposto devido corresponderá à diferença positiva entre os valores obtidos na forma das alíneas “c” e “b”.</a:t>
            </a:r>
          </a:p>
          <a:p>
            <a:endParaRPr lang="pt-BR" dirty="0"/>
          </a:p>
        </p:txBody>
      </p:sp>
    </p:spTree>
    <p:extLst>
      <p:ext uri="{BB962C8B-B14F-4D97-AF65-F5344CB8AC3E}">
        <p14:creationId xmlns:p14="http://schemas.microsoft.com/office/powerpoint/2010/main" val="16290555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15788" y="160729"/>
            <a:ext cx="10515600" cy="1325563"/>
          </a:xfrm>
        </p:spPr>
        <p:txBody>
          <a:bodyPr>
            <a:normAutofit/>
          </a:bodyPr>
          <a:lstStyle/>
          <a:p>
            <a:r>
              <a:rPr lang="pt-BR" sz="3600" dirty="0" smtClean="0"/>
              <a:t>Art. 43 § 8º -  Cálculo Diferença de Alíquota Não Contribuintes INCISO II</a:t>
            </a:r>
            <a:endParaRPr lang="pt-BR" sz="3600" dirty="0"/>
          </a:p>
        </p:txBody>
      </p:sp>
      <p:sp>
        <p:nvSpPr>
          <p:cNvPr id="3" name="Espaço Reservado para Conteúdo 2"/>
          <p:cNvSpPr>
            <a:spLocks noGrp="1"/>
          </p:cNvSpPr>
          <p:nvPr>
            <p:ph idx="1"/>
          </p:nvPr>
        </p:nvSpPr>
        <p:spPr>
          <a:xfrm>
            <a:off x="815788" y="1653502"/>
            <a:ext cx="10515600" cy="4351338"/>
          </a:xfrm>
        </p:spPr>
        <p:txBody>
          <a:bodyPr/>
          <a:lstStyle/>
          <a:p>
            <a:pPr marL="0" indent="0">
              <a:buNone/>
            </a:pPr>
            <a:r>
              <a:rPr lang="pt-BR" b="1" dirty="0" smtClean="0"/>
              <a:t> BC </a:t>
            </a:r>
            <a:r>
              <a:rPr lang="pt-BR" b="1" dirty="0"/>
              <a:t>= 1.000,00 Alíquota 12%, ICMS </a:t>
            </a:r>
            <a:r>
              <a:rPr lang="pt-BR" b="1" dirty="0" smtClean="0"/>
              <a:t>120,00, Alíquota interna de 18%</a:t>
            </a:r>
            <a:endParaRPr lang="pt-BR" dirty="0"/>
          </a:p>
          <a:p>
            <a:pPr marL="0" indent="0">
              <a:buNone/>
            </a:pPr>
            <a:endParaRPr lang="pt-BR" b="1" dirty="0" smtClean="0"/>
          </a:p>
          <a:p>
            <a:pPr marL="0" indent="0">
              <a:buNone/>
            </a:pPr>
            <a:r>
              <a:rPr lang="pt-BR" b="1" dirty="0" smtClean="0"/>
              <a:t>O cálculo da DIFAL seria:</a:t>
            </a:r>
            <a:endParaRPr lang="pt-BR" dirty="0" smtClean="0"/>
          </a:p>
          <a:p>
            <a:r>
              <a:rPr lang="pt-BR" b="1" dirty="0" smtClean="0"/>
              <a:t>a</a:t>
            </a:r>
            <a:r>
              <a:rPr lang="pt-BR" b="1" dirty="0"/>
              <a:t>) 1.000,00/0,82 = 1.219,51</a:t>
            </a:r>
            <a:endParaRPr lang="pt-BR" dirty="0"/>
          </a:p>
          <a:p>
            <a:r>
              <a:rPr lang="pt-BR" b="1" dirty="0"/>
              <a:t>b) 1.219,51 x 12% = 146,34</a:t>
            </a:r>
            <a:endParaRPr lang="pt-BR" dirty="0"/>
          </a:p>
          <a:p>
            <a:r>
              <a:rPr lang="pt-BR" b="1" dirty="0"/>
              <a:t>c) 1.219,51 x 18% = 219,51</a:t>
            </a:r>
            <a:endParaRPr lang="pt-BR" dirty="0"/>
          </a:p>
          <a:p>
            <a:r>
              <a:rPr lang="pt-BR" b="1" dirty="0"/>
              <a:t>d) 219,51 – 146,34 = 73,17</a:t>
            </a:r>
            <a:endParaRPr lang="pt-BR" dirty="0"/>
          </a:p>
          <a:p>
            <a:endParaRPr lang="pt-BR" dirty="0"/>
          </a:p>
        </p:txBody>
      </p:sp>
    </p:spTree>
    <p:extLst>
      <p:ext uri="{BB962C8B-B14F-4D97-AF65-F5344CB8AC3E}">
        <p14:creationId xmlns:p14="http://schemas.microsoft.com/office/powerpoint/2010/main" val="114071679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ISENÇÃO E REDUÇÃO DE BC</a:t>
            </a:r>
            <a:endParaRPr lang="pt-BR" dirty="0"/>
          </a:p>
        </p:txBody>
      </p:sp>
      <p:sp>
        <p:nvSpPr>
          <p:cNvPr id="3" name="Espaço Reservado para Conteúdo 2"/>
          <p:cNvSpPr>
            <a:spLocks noGrp="1"/>
          </p:cNvSpPr>
          <p:nvPr>
            <p:ph idx="1"/>
          </p:nvPr>
        </p:nvSpPr>
        <p:spPr/>
        <p:txBody>
          <a:bodyPr/>
          <a:lstStyle/>
          <a:p>
            <a:r>
              <a:rPr lang="pt-BR" dirty="0"/>
              <a:t>§ 9º Nas hipóteses do § 8º, caso as operações ou prestações interestaduais ou internas estejam alcançadas por isenção ou redução da base de cálculo concedidas nos termos da Lei Complementar Federal nº 24, de 7 de janeiro de 1975, para o cálculo da parcela do imposto correspondente à diferença entre a alíquota interna e a alíquota interestadual, devida a este Estado, será observado o seguinte:</a:t>
            </a:r>
          </a:p>
          <a:p>
            <a:r>
              <a:rPr lang="pt-BR" dirty="0" smtClean="0"/>
              <a:t>OBS.: NOS CASOS DE CONVÊNIO E PROTOCOLO AUTORIZADOS PELO CONFAZ</a:t>
            </a:r>
            <a:endParaRPr lang="pt-BR" dirty="0"/>
          </a:p>
        </p:txBody>
      </p:sp>
    </p:spTree>
    <p:extLst>
      <p:ext uri="{BB962C8B-B14F-4D97-AF65-F5344CB8AC3E}">
        <p14:creationId xmlns:p14="http://schemas.microsoft.com/office/powerpoint/2010/main" val="23902761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58185"/>
            <a:ext cx="10349753" cy="1432504"/>
          </a:xfrm>
        </p:spPr>
        <p:txBody>
          <a:bodyPr>
            <a:normAutofit fontScale="90000"/>
          </a:bodyPr>
          <a:lstStyle/>
          <a:p>
            <a:r>
              <a:rPr lang="pt-BR" sz="3600" dirty="0" smtClean="0"/>
              <a:t>Art. 43 § 9º II -  Cálculo Diferença de Alíquota a Não Contribuintes do Imposto Quando houver redução de BC a Consumidor final mineiro.</a:t>
            </a:r>
            <a:endParaRPr lang="pt-BR" sz="3600" dirty="0"/>
          </a:p>
        </p:txBody>
      </p:sp>
      <p:sp>
        <p:nvSpPr>
          <p:cNvPr id="3" name="Espaço Reservado para Conteúdo 2"/>
          <p:cNvSpPr>
            <a:spLocks noGrp="1"/>
          </p:cNvSpPr>
          <p:nvPr>
            <p:ph idx="1"/>
          </p:nvPr>
        </p:nvSpPr>
        <p:spPr>
          <a:xfrm>
            <a:off x="568363" y="1857898"/>
            <a:ext cx="10554148" cy="4351338"/>
          </a:xfrm>
        </p:spPr>
        <p:txBody>
          <a:bodyPr>
            <a:normAutofit/>
          </a:bodyPr>
          <a:lstStyle/>
          <a:p>
            <a:pPr marL="0" indent="0">
              <a:buNone/>
            </a:pPr>
            <a:r>
              <a:rPr lang="pt-BR" dirty="0"/>
              <a:t>Em se tratando de operação ou prestação alcançada por benefício fiscal autorizado pelo CONFAZ, será observado o seguinte: </a:t>
            </a:r>
          </a:p>
          <a:p>
            <a:pPr marL="0" indent="0">
              <a:buNone/>
            </a:pPr>
            <a:r>
              <a:rPr lang="pt-BR" dirty="0" smtClean="0"/>
              <a:t>b</a:t>
            </a:r>
            <a:r>
              <a:rPr lang="pt-BR" dirty="0"/>
              <a:t>) caso a operação ou prestação interna a consumidor final em Minas Gerais esteja alcançada por redução da base de cálculo esta será considerada no cálculo do ICMS devido. </a:t>
            </a:r>
            <a:endParaRPr lang="pt-BR" dirty="0" smtClean="0"/>
          </a:p>
          <a:p>
            <a:pPr marL="0" indent="0">
              <a:buNone/>
            </a:pPr>
            <a:r>
              <a:rPr lang="pt-BR" dirty="0" smtClean="0"/>
              <a:t>A </a:t>
            </a:r>
            <a:r>
              <a:rPr lang="pt-BR" dirty="0"/>
              <a:t>alíquota interna estabelecida para a operação ou prestação a consumidor final será aplicada sobre a base de cálculo reduzida e o imposto devido corresponderá à diferença positiva entre o valor obtido e o resultante da aplicação da alíquota interestadual sobre o valor da operação ou prestação</a:t>
            </a:r>
            <a:r>
              <a:rPr lang="pt-BR" dirty="0" smtClean="0"/>
              <a:t>;</a:t>
            </a:r>
            <a:endParaRPr lang="pt-BR" dirty="0"/>
          </a:p>
        </p:txBody>
      </p:sp>
    </p:spTree>
    <p:extLst>
      <p:ext uri="{BB962C8B-B14F-4D97-AF65-F5344CB8AC3E}">
        <p14:creationId xmlns:p14="http://schemas.microsoft.com/office/powerpoint/2010/main" val="12305816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b="1" dirty="0" smtClean="0"/>
              <a:t>§ 9º I </a:t>
            </a:r>
            <a:r>
              <a:rPr lang="pt-BR" dirty="0" smtClean="0"/>
              <a:t>-</a:t>
            </a:r>
            <a:r>
              <a:rPr lang="pt-BR" b="1" dirty="0" smtClean="0"/>
              <a:t>Benefício fiscal Concedido a contribuinte do Estado de Origem – Mesmo cálculo do § 8º </a:t>
            </a:r>
            <a:endParaRPr lang="pt-BR" b="1" dirty="0"/>
          </a:p>
        </p:txBody>
      </p:sp>
      <p:sp>
        <p:nvSpPr>
          <p:cNvPr id="3" name="Espaço Reservado para Conteúdo 2"/>
          <p:cNvSpPr>
            <a:spLocks noGrp="1"/>
          </p:cNvSpPr>
          <p:nvPr>
            <p:ph idx="1"/>
          </p:nvPr>
        </p:nvSpPr>
        <p:spPr/>
        <p:txBody>
          <a:bodyPr>
            <a:normAutofit lnSpcReduction="10000"/>
          </a:bodyPr>
          <a:lstStyle/>
          <a:p>
            <a:r>
              <a:rPr lang="pt-BR" dirty="0">
                <a:solidFill>
                  <a:srgbClr val="FF0000"/>
                </a:solidFill>
              </a:rPr>
              <a:t>a</a:t>
            </a:r>
            <a:r>
              <a:rPr lang="pt-BR" dirty="0" smtClean="0">
                <a:solidFill>
                  <a:srgbClr val="FF0000"/>
                </a:solidFill>
              </a:rPr>
              <a:t>) Isenção ou redução da base de cálculo no Estado de origem</a:t>
            </a:r>
            <a:r>
              <a:rPr lang="pt-BR" dirty="0"/>
              <a:t> </a:t>
            </a:r>
            <a:r>
              <a:rPr lang="pt-BR" dirty="0" smtClean="0"/>
              <a:t>- o imposto devido será calculado da mesma forma estabelecida para as operações ou prestações normais </a:t>
            </a:r>
            <a:r>
              <a:rPr lang="pt-BR" dirty="0" smtClean="0">
                <a:solidFill>
                  <a:srgbClr val="FF0000"/>
                </a:solidFill>
              </a:rPr>
              <a:t>(sem benefício fiscal); </a:t>
            </a:r>
          </a:p>
          <a:p>
            <a:r>
              <a:rPr lang="pt-BR" dirty="0" smtClean="0"/>
              <a:t>Cálculo § 8º Inciso I </a:t>
            </a:r>
            <a:r>
              <a:rPr lang="pt-BR" dirty="0" smtClean="0">
                <a:solidFill>
                  <a:srgbClr val="FF0000"/>
                </a:solidFill>
              </a:rPr>
              <a:t>Para Contribuinte; </a:t>
            </a:r>
            <a:r>
              <a:rPr lang="pt-BR" dirty="0" smtClean="0"/>
              <a:t>e</a:t>
            </a:r>
          </a:p>
          <a:p>
            <a:r>
              <a:rPr lang="pt-BR" dirty="0" smtClean="0">
                <a:solidFill>
                  <a:srgbClr val="FF0000"/>
                </a:solidFill>
              </a:rPr>
              <a:t> </a:t>
            </a:r>
            <a:r>
              <a:rPr lang="pt-BR" dirty="0" smtClean="0">
                <a:solidFill>
                  <a:srgbClr val="FF0000"/>
                </a:solidFill>
              </a:rPr>
              <a:t>II para não contribuinte</a:t>
            </a:r>
          </a:p>
          <a:p>
            <a:r>
              <a:rPr lang="pt-BR" dirty="0"/>
              <a:t>I - </a:t>
            </a:r>
            <a:r>
              <a:rPr lang="pt-BR" dirty="0">
                <a:solidFill>
                  <a:srgbClr val="FF0000"/>
                </a:solidFill>
              </a:rPr>
              <a:t>caso a operação ou prestação interestadual esteja alcançada por isenção ou redução da base de cálculo na unidade da Federação </a:t>
            </a:r>
            <a:r>
              <a:rPr lang="pt-BR" dirty="0"/>
              <a:t>de origem, o imposto devido será calculado na forma do </a:t>
            </a:r>
            <a:r>
              <a:rPr lang="pt-BR" dirty="0">
                <a:solidFill>
                  <a:srgbClr val="FF0000"/>
                </a:solidFill>
              </a:rPr>
              <a:t>inciso I do § 8º</a:t>
            </a:r>
            <a:r>
              <a:rPr lang="pt-BR" dirty="0"/>
              <a:t>, em se tratando de operação destinada a contribuinte do imposto, </a:t>
            </a:r>
            <a:r>
              <a:rPr lang="pt-BR" dirty="0">
                <a:solidFill>
                  <a:srgbClr val="C00000"/>
                </a:solidFill>
              </a:rPr>
              <a:t>ou do inciso II do mesmo parágrafo</a:t>
            </a:r>
            <a:r>
              <a:rPr lang="pt-BR" dirty="0"/>
              <a:t>, em se tratando de operação ou prestação destinada a </a:t>
            </a:r>
            <a:r>
              <a:rPr lang="pt-BR" dirty="0">
                <a:solidFill>
                  <a:srgbClr val="C00000"/>
                </a:solidFill>
              </a:rPr>
              <a:t>não contribuinte do imposto;</a:t>
            </a:r>
          </a:p>
          <a:p>
            <a:endParaRPr lang="pt-BR" dirty="0"/>
          </a:p>
        </p:txBody>
      </p:sp>
    </p:spTree>
    <p:extLst>
      <p:ext uri="{BB962C8B-B14F-4D97-AF65-F5344CB8AC3E}">
        <p14:creationId xmlns:p14="http://schemas.microsoft.com/office/powerpoint/2010/main" val="628499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normAutofit fontScale="90000"/>
          </a:bodyPr>
          <a:lstStyle/>
          <a:p>
            <a:r>
              <a:rPr lang="pt-BR" dirty="0" smtClean="0"/>
              <a:t>Cálculo §9º  a) quando benefício  for do remetente de outra UF obedece Art. 43 § 8º I e II</a:t>
            </a:r>
            <a:endParaRPr lang="pt-BR" dirty="0"/>
          </a:p>
        </p:txBody>
      </p:sp>
      <p:sp>
        <p:nvSpPr>
          <p:cNvPr id="7" name="Espaço Reservado para Texto 6"/>
          <p:cNvSpPr>
            <a:spLocks noGrp="1"/>
          </p:cNvSpPr>
          <p:nvPr>
            <p:ph type="body" idx="1"/>
          </p:nvPr>
        </p:nvSpPr>
        <p:spPr/>
        <p:txBody>
          <a:bodyPr/>
          <a:lstStyle/>
          <a:p>
            <a:r>
              <a:rPr lang="pt-BR" dirty="0" smtClean="0"/>
              <a:t>I - Contribuinte</a:t>
            </a:r>
            <a:endParaRPr lang="pt-BR" dirty="0"/>
          </a:p>
        </p:txBody>
      </p:sp>
      <p:sp>
        <p:nvSpPr>
          <p:cNvPr id="8" name="Espaço Reservado para Conteúdo 7"/>
          <p:cNvSpPr>
            <a:spLocks noGrp="1"/>
          </p:cNvSpPr>
          <p:nvPr>
            <p:ph sz="half" idx="2"/>
          </p:nvPr>
        </p:nvSpPr>
        <p:spPr>
          <a:xfrm>
            <a:off x="839788" y="2505075"/>
            <a:ext cx="5157787" cy="3304054"/>
          </a:xfrm>
        </p:spPr>
        <p:txBody>
          <a:bodyPr/>
          <a:lstStyle/>
          <a:p>
            <a:r>
              <a:rPr lang="pt-BR" b="1" dirty="0" smtClean="0"/>
              <a:t>O cálculo da Dif. de </a:t>
            </a:r>
            <a:r>
              <a:rPr lang="pt-BR" b="1" dirty="0" err="1" smtClean="0"/>
              <a:t>alíq</a:t>
            </a:r>
            <a:r>
              <a:rPr lang="pt-BR" b="1" dirty="0" smtClean="0"/>
              <a:t>. seria:</a:t>
            </a:r>
          </a:p>
          <a:p>
            <a:r>
              <a:rPr lang="pt-BR" b="1" dirty="0" smtClean="0"/>
              <a:t>a1) 1.000,00-120,00= 880,00</a:t>
            </a:r>
            <a:endParaRPr lang="pt-BR" dirty="0" smtClean="0"/>
          </a:p>
          <a:p>
            <a:r>
              <a:rPr lang="pt-BR" b="1" dirty="0" smtClean="0"/>
              <a:t>a2) 880,00/0,82 </a:t>
            </a:r>
            <a:r>
              <a:rPr lang="pt-BR" b="1" smtClean="0"/>
              <a:t>= 1.073,17</a:t>
            </a:r>
            <a:endParaRPr lang="pt-BR" dirty="0" smtClean="0"/>
          </a:p>
          <a:p>
            <a:r>
              <a:rPr lang="pt-BR" b="1" dirty="0" smtClean="0"/>
              <a:t>b) 1.073,17x18% = 193,17</a:t>
            </a:r>
            <a:endParaRPr lang="pt-BR" dirty="0" smtClean="0"/>
          </a:p>
          <a:p>
            <a:r>
              <a:rPr lang="pt-BR" b="1" dirty="0" smtClean="0"/>
              <a:t>c) 193,17-120,00 = 73,17</a:t>
            </a:r>
            <a:endParaRPr lang="pt-BR" dirty="0" smtClean="0"/>
          </a:p>
          <a:p>
            <a:pPr marL="0" indent="0">
              <a:buNone/>
            </a:pPr>
            <a:endParaRPr lang="pt-BR" dirty="0"/>
          </a:p>
        </p:txBody>
      </p:sp>
      <p:sp>
        <p:nvSpPr>
          <p:cNvPr id="9" name="Espaço Reservado para Texto 8"/>
          <p:cNvSpPr>
            <a:spLocks noGrp="1"/>
          </p:cNvSpPr>
          <p:nvPr>
            <p:ph type="body" sz="quarter" idx="3"/>
          </p:nvPr>
        </p:nvSpPr>
        <p:spPr/>
        <p:txBody>
          <a:bodyPr/>
          <a:lstStyle/>
          <a:p>
            <a:r>
              <a:rPr lang="pt-BR" dirty="0" smtClean="0"/>
              <a:t>II – Não contribuinte</a:t>
            </a:r>
            <a:endParaRPr lang="pt-BR" dirty="0"/>
          </a:p>
        </p:txBody>
      </p:sp>
      <p:sp>
        <p:nvSpPr>
          <p:cNvPr id="10" name="Espaço Reservado para Conteúdo 9"/>
          <p:cNvSpPr>
            <a:spLocks noGrp="1"/>
          </p:cNvSpPr>
          <p:nvPr>
            <p:ph sz="quarter" idx="4"/>
          </p:nvPr>
        </p:nvSpPr>
        <p:spPr>
          <a:xfrm>
            <a:off x="6172200" y="2505075"/>
            <a:ext cx="5183188" cy="3486934"/>
          </a:xfrm>
        </p:spPr>
        <p:txBody>
          <a:bodyPr/>
          <a:lstStyle/>
          <a:p>
            <a:pPr marL="0" indent="0">
              <a:buNone/>
            </a:pPr>
            <a:r>
              <a:rPr lang="pt-BR" b="1" dirty="0" smtClean="0"/>
              <a:t>O cálculo da DIFAL seria:</a:t>
            </a:r>
            <a:endParaRPr lang="pt-BR" dirty="0" smtClean="0"/>
          </a:p>
          <a:p>
            <a:r>
              <a:rPr lang="pt-BR" b="1" dirty="0" smtClean="0"/>
              <a:t>a) 1.000,00/0,82 = 1.219,51</a:t>
            </a:r>
            <a:endParaRPr lang="pt-BR" dirty="0" smtClean="0"/>
          </a:p>
          <a:p>
            <a:r>
              <a:rPr lang="pt-BR" b="1" dirty="0" smtClean="0"/>
              <a:t>b) 1.219,51 x 12% = 146,34</a:t>
            </a:r>
            <a:endParaRPr lang="pt-BR" dirty="0" smtClean="0"/>
          </a:p>
          <a:p>
            <a:r>
              <a:rPr lang="pt-BR" b="1" dirty="0" smtClean="0"/>
              <a:t>c) 1.219,51 x 18% = 219,51</a:t>
            </a:r>
            <a:endParaRPr lang="pt-BR" dirty="0" smtClean="0"/>
          </a:p>
          <a:p>
            <a:r>
              <a:rPr lang="pt-BR" b="1" dirty="0" smtClean="0"/>
              <a:t>d) 219,51 – 146,34 = 73,17</a:t>
            </a:r>
            <a:endParaRPr lang="pt-BR" dirty="0" smtClean="0"/>
          </a:p>
          <a:p>
            <a:endParaRPr lang="pt-BR" dirty="0"/>
          </a:p>
        </p:txBody>
      </p:sp>
    </p:spTree>
    <p:extLst>
      <p:ext uri="{BB962C8B-B14F-4D97-AF65-F5344CB8AC3E}">
        <p14:creationId xmlns:p14="http://schemas.microsoft.com/office/powerpoint/2010/main" val="110104889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pt-BR" sz="3600" dirty="0"/>
              <a:t>Art. 43 § 9º II -  Cálculo Diferença de Alíquota a Não Contribuintes do Imposto Quando houver redução de BC a Consumidor final mineiro.</a:t>
            </a:r>
            <a:endParaRPr lang="pt-BR" sz="3600" b="1" dirty="0"/>
          </a:p>
        </p:txBody>
      </p:sp>
      <p:sp>
        <p:nvSpPr>
          <p:cNvPr id="3" name="Espaço Reservado para Conteúdo 2"/>
          <p:cNvSpPr>
            <a:spLocks noGrp="1"/>
          </p:cNvSpPr>
          <p:nvPr>
            <p:ph idx="1"/>
          </p:nvPr>
        </p:nvSpPr>
        <p:spPr/>
        <p:txBody>
          <a:bodyPr>
            <a:normAutofit fontScale="92500" lnSpcReduction="20000"/>
          </a:bodyPr>
          <a:lstStyle/>
          <a:p>
            <a:r>
              <a:rPr lang="pt-BR" dirty="0"/>
              <a:t>II - caso a operação ou prestação interna a </a:t>
            </a:r>
            <a:r>
              <a:rPr lang="pt-BR" dirty="0">
                <a:solidFill>
                  <a:srgbClr val="FF0000"/>
                </a:solidFill>
              </a:rPr>
              <a:t>consumidor final </a:t>
            </a:r>
            <a:r>
              <a:rPr lang="pt-BR" dirty="0"/>
              <a:t>neste Estado esteja alcançada por </a:t>
            </a:r>
            <a:r>
              <a:rPr lang="pt-BR" dirty="0">
                <a:solidFill>
                  <a:srgbClr val="FF0000"/>
                </a:solidFill>
              </a:rPr>
              <a:t>redução da base de cálculo</a:t>
            </a:r>
            <a:r>
              <a:rPr lang="pt-BR" dirty="0"/>
              <a:t>:</a:t>
            </a:r>
          </a:p>
          <a:p>
            <a:r>
              <a:rPr lang="pt-BR" dirty="0"/>
              <a:t>a) incluir, para fins do disposto no art. 49 deste Regulamento, ao valor da operação ou prestação, o valor do imposto considerando a alíquota interna a consumidor final estabelecida para a mercadoria ou serviço na unidade da Federação de destino;</a:t>
            </a:r>
          </a:p>
          <a:p>
            <a:r>
              <a:rPr lang="pt-BR" dirty="0"/>
              <a:t>b) sobre o valor obtido na forma da alínea “a” será aplicado o percentual previsto para a redução da base de cálculo;</a:t>
            </a:r>
          </a:p>
          <a:p>
            <a:r>
              <a:rPr lang="pt-BR" dirty="0"/>
              <a:t>c) sobre a base de cálculo reduzida será aplicada a alíquota interna estabelecida para a operação ou prestação a consumidor final;</a:t>
            </a:r>
          </a:p>
          <a:p>
            <a:r>
              <a:rPr lang="pt-BR" dirty="0"/>
              <a:t>d) o imposto devido corresponderá à diferença positiva entre o valor obtido na forma da alínea “c” e o resultante da aplicação da alíquota interestadual sobre o valor da operação ou prestação;</a:t>
            </a:r>
          </a:p>
          <a:p>
            <a:endParaRPr lang="pt-BR" dirty="0"/>
          </a:p>
        </p:txBody>
      </p:sp>
    </p:spTree>
    <p:extLst>
      <p:ext uri="{BB962C8B-B14F-4D97-AF65-F5344CB8AC3E}">
        <p14:creationId xmlns:p14="http://schemas.microsoft.com/office/powerpoint/2010/main" val="85751973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258185"/>
            <a:ext cx="10349753" cy="1432504"/>
          </a:xfrm>
        </p:spPr>
        <p:txBody>
          <a:bodyPr>
            <a:normAutofit fontScale="90000"/>
          </a:bodyPr>
          <a:lstStyle/>
          <a:p>
            <a:r>
              <a:rPr lang="pt-BR" sz="3600" dirty="0"/>
              <a:t>Art. 43 § 9º </a:t>
            </a:r>
            <a:r>
              <a:rPr lang="pt-BR" sz="3600" dirty="0" smtClean="0"/>
              <a:t>III </a:t>
            </a:r>
            <a:r>
              <a:rPr lang="pt-BR" sz="3600" dirty="0"/>
              <a:t>-   não há Diferença de Alíquota  quando houver isenção a consumidor final </a:t>
            </a:r>
            <a:r>
              <a:rPr lang="pt-BR" sz="3600" dirty="0" smtClean="0"/>
              <a:t>mineiro;</a:t>
            </a:r>
            <a:endParaRPr lang="pt-BR" sz="3600" dirty="0"/>
          </a:p>
        </p:txBody>
      </p:sp>
      <p:sp>
        <p:nvSpPr>
          <p:cNvPr id="3" name="Espaço Reservado para Conteúdo 2"/>
          <p:cNvSpPr>
            <a:spLocks noGrp="1"/>
          </p:cNvSpPr>
          <p:nvPr>
            <p:ph idx="1"/>
          </p:nvPr>
        </p:nvSpPr>
        <p:spPr>
          <a:xfrm>
            <a:off x="568363" y="1857898"/>
            <a:ext cx="10554148" cy="4351338"/>
          </a:xfrm>
        </p:spPr>
        <p:txBody>
          <a:bodyPr>
            <a:normAutofit/>
          </a:bodyPr>
          <a:lstStyle/>
          <a:p>
            <a:pPr marL="0" indent="0">
              <a:buNone/>
            </a:pPr>
            <a:r>
              <a:rPr lang="pt-BR" dirty="0"/>
              <a:t>Em se tratando de operação ou prestação alcançada por benefício fiscal autorizado pelo CONFAZ, será observado o seguinte: </a:t>
            </a:r>
          </a:p>
          <a:p>
            <a:pPr marL="0" indent="0">
              <a:buNone/>
            </a:pPr>
            <a:r>
              <a:rPr lang="pt-BR" dirty="0" smtClean="0"/>
              <a:t>c) caso a operação ou prestação interna a consumidor final em Minas Gerais esteja alcançada por isenção, não será devida a diferença entre alíquotas;</a:t>
            </a:r>
          </a:p>
          <a:p>
            <a:pPr marL="0" indent="0">
              <a:buNone/>
            </a:pPr>
            <a:r>
              <a:rPr lang="pt-BR" dirty="0">
                <a:solidFill>
                  <a:srgbClr val="FF0000"/>
                </a:solidFill>
              </a:rPr>
              <a:t>III - caso a operação ou prestação interna a consumidor final neste Estado esteja alcançada por isenção, não será devida a parcela do imposto de que trata este </a:t>
            </a:r>
            <a:r>
              <a:rPr lang="pt-BR" dirty="0" smtClean="0">
                <a:solidFill>
                  <a:srgbClr val="FF0000"/>
                </a:solidFill>
              </a:rPr>
              <a:t>parágrafo;</a:t>
            </a:r>
            <a:endParaRPr lang="pt-BR" dirty="0">
              <a:solidFill>
                <a:srgbClr val="FF0000"/>
              </a:solidFill>
            </a:endParaRPr>
          </a:p>
          <a:p>
            <a:pPr marL="0" indent="0">
              <a:buNone/>
            </a:pPr>
            <a:endParaRPr lang="pt-BR" dirty="0" smtClean="0"/>
          </a:p>
          <a:p>
            <a:pPr marL="0" indent="0">
              <a:buNone/>
            </a:pPr>
            <a:endParaRPr lang="pt-BR" dirty="0"/>
          </a:p>
        </p:txBody>
      </p:sp>
    </p:spTree>
    <p:extLst>
      <p:ext uri="{BB962C8B-B14F-4D97-AF65-F5344CB8AC3E}">
        <p14:creationId xmlns:p14="http://schemas.microsoft.com/office/powerpoint/2010/main" val="298485132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FEM</a:t>
            </a:r>
            <a:endParaRPr lang="pt-BR" dirty="0"/>
          </a:p>
        </p:txBody>
      </p:sp>
      <p:sp>
        <p:nvSpPr>
          <p:cNvPr id="3" name="Espaço Reservado para Conteúdo 2"/>
          <p:cNvSpPr>
            <a:spLocks noGrp="1"/>
          </p:cNvSpPr>
          <p:nvPr>
            <p:ph idx="1"/>
          </p:nvPr>
        </p:nvSpPr>
        <p:spPr/>
        <p:txBody>
          <a:bodyPr/>
          <a:lstStyle/>
          <a:p>
            <a:r>
              <a:rPr lang="pt-BR" dirty="0"/>
              <a:t>§ 10. Nas hipóteses dos §§ 8º e 9º, a alíquota interna a consumidor final estabelecida neste Estado para a operação considerará, também, o adicional de dois pontos percentuais nas alíquotas previstas para as operações internas de que trata o art. 12-A da Lei nº 6.763, de 26 de dezembro de 1975, estabelecido para os fins do disposto no § 1° do art. 82 do Ato das Disposições Constitucionais Transitórias da Constituição da República</a:t>
            </a:r>
            <a:r>
              <a:rPr lang="pt-BR" dirty="0" smtClean="0"/>
              <a:t>.</a:t>
            </a:r>
          </a:p>
          <a:p>
            <a:r>
              <a:rPr lang="pt-BR" dirty="0" smtClean="0"/>
              <a:t>Exemplo – alíquota interna de minas se for 18%, considera 20% para efeito de cálculo.</a:t>
            </a:r>
            <a:endParaRPr lang="pt-BR" dirty="0"/>
          </a:p>
          <a:p>
            <a:endParaRPr lang="pt-BR" dirty="0"/>
          </a:p>
        </p:txBody>
      </p:sp>
    </p:spTree>
    <p:extLst>
      <p:ext uri="{BB962C8B-B14F-4D97-AF65-F5344CB8AC3E}">
        <p14:creationId xmlns:p14="http://schemas.microsoft.com/office/powerpoint/2010/main" val="228617269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b="1" dirty="0"/>
              <a:t>DECRETO Nº 46.930, DE 30 DE DEZEMBRO DE 2015</a:t>
            </a:r>
            <a:endParaRPr lang="pt-BR" dirty="0"/>
          </a:p>
        </p:txBody>
      </p:sp>
      <p:sp>
        <p:nvSpPr>
          <p:cNvPr id="3" name="Espaço Reservado para Conteúdo 2"/>
          <p:cNvSpPr>
            <a:spLocks noGrp="1"/>
          </p:cNvSpPr>
          <p:nvPr>
            <p:ph idx="1"/>
          </p:nvPr>
        </p:nvSpPr>
        <p:spPr/>
        <p:txBody>
          <a:bodyPr>
            <a:normAutofit fontScale="92500" lnSpcReduction="10000"/>
          </a:bodyPr>
          <a:lstStyle/>
          <a:p>
            <a:r>
              <a:rPr lang="pt-BR" dirty="0"/>
              <a:t>A minuta de decreto tem por objetivo alterar o Regulamento do ICMS para, com fundamento nas disposições constantes dos itens 11 e 12 do § 1º do art. 5º, do § 1º do art. 12 e do § 3º do art. 14, da Lei </a:t>
            </a:r>
            <a:r>
              <a:rPr lang="pt-BR" dirty="0" smtClean="0"/>
              <a:t>nº 6.763</a:t>
            </a:r>
            <a:r>
              <a:rPr lang="pt-BR" dirty="0"/>
              <a:t>, de 26 de dezembro de 1975, com a redação dada pela Lei nº 21.781, de 1º de outubro de 2015, do art. 10 da Lei nº 21.781, de 2015, do Convênio ICMS nº 93/15, de 17 de setembro de 2015, com as alterações promovidas pelo Convênio ICMS nº 152, de 11 de dezembro de 2015, e do Convênio ICMS nº 153, de 11 de dezembro de 2015, dispor sobre os novos fatos geradores trazidos pela Emenda Constitucional nº 87/2015, relativamente ao </a:t>
            </a:r>
            <a:r>
              <a:rPr lang="pt-BR" i="1" dirty="0"/>
              <a:t>“imposto correspondente à diferença entre a alíquota interna do Estado destinatário e a alíquota interestadual nas operações e prestações interestaduais a consumidor final não contribuinte do ICMS caberá ao Estado de localização do destinatário”</a:t>
            </a:r>
            <a:r>
              <a:rPr lang="pt-BR" dirty="0"/>
              <a:t>.</a:t>
            </a:r>
          </a:p>
          <a:p>
            <a:endParaRPr lang="pt-BR" dirty="0"/>
          </a:p>
        </p:txBody>
      </p:sp>
    </p:spTree>
    <p:extLst>
      <p:ext uri="{BB962C8B-B14F-4D97-AF65-F5344CB8AC3E}">
        <p14:creationId xmlns:p14="http://schemas.microsoft.com/office/powerpoint/2010/main" val="1184232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Calculo do imposto Para Serviços comunicação – Deverá ser recolhido para o estado</a:t>
            </a:r>
            <a:endParaRPr lang="pt-BR" dirty="0"/>
          </a:p>
        </p:txBody>
      </p:sp>
      <p:sp>
        <p:nvSpPr>
          <p:cNvPr id="3" name="Espaço Reservado para Conteúdo 2"/>
          <p:cNvSpPr>
            <a:spLocks noGrp="1"/>
          </p:cNvSpPr>
          <p:nvPr>
            <p:ph idx="1"/>
          </p:nvPr>
        </p:nvSpPr>
        <p:spPr/>
        <p:txBody>
          <a:bodyPr>
            <a:normAutofit fontScale="92500"/>
          </a:bodyPr>
          <a:lstStyle/>
          <a:p>
            <a:r>
              <a:rPr lang="pt-BR" dirty="0"/>
              <a:t>§ 11. Para cálculo da parcela do imposto correspondente à diferença entre a alíquota interna e a alíquota interestadual na hipótese do inciso XI do caput do art. 1º deste Regulamento será aplicado, sobre a base de cálculo prevista no inciso XIII do caput deste artigo, o percentual equivalente à diferença entre a alíquota interna estabelecida para a prestação a consumidor final neste Estado e a alíquota interestadual</a:t>
            </a:r>
            <a:r>
              <a:rPr lang="pt-BR" dirty="0" smtClean="0"/>
              <a:t>.</a:t>
            </a:r>
          </a:p>
          <a:p>
            <a:pPr marL="0" indent="0">
              <a:buNone/>
            </a:pPr>
            <a:endParaRPr lang="pt-BR" dirty="0" smtClean="0"/>
          </a:p>
          <a:p>
            <a:r>
              <a:rPr lang="pt-BR" dirty="0" smtClean="0">
                <a:solidFill>
                  <a:srgbClr val="FF0000"/>
                </a:solidFill>
              </a:rPr>
              <a:t>Art. 43 Inciso XIII </a:t>
            </a:r>
            <a:r>
              <a:rPr lang="pt-BR" dirty="0">
                <a:solidFill>
                  <a:srgbClr val="FF0000"/>
                </a:solidFill>
              </a:rPr>
              <a:t>- na utilização, por contribuinte, de serviço cuja prestação tenha se iniciado em outra unidade da Federação e não esteja vinculada a operação ou prestação </a:t>
            </a:r>
            <a:r>
              <a:rPr lang="pt-BR" dirty="0" smtClean="0">
                <a:solidFill>
                  <a:srgbClr val="FF0000"/>
                </a:solidFill>
              </a:rPr>
              <a:t>subsequentes, </a:t>
            </a:r>
            <a:r>
              <a:rPr lang="pt-BR" dirty="0">
                <a:solidFill>
                  <a:srgbClr val="FF0000"/>
                </a:solidFill>
              </a:rPr>
              <a:t>a base de cálculo sobre a qual foi cobrado o imposto na origem;</a:t>
            </a:r>
          </a:p>
          <a:p>
            <a:endParaRPr lang="pt-BR" dirty="0"/>
          </a:p>
        </p:txBody>
      </p:sp>
    </p:spTree>
    <p:extLst>
      <p:ext uri="{BB962C8B-B14F-4D97-AF65-F5344CB8AC3E}">
        <p14:creationId xmlns:p14="http://schemas.microsoft.com/office/powerpoint/2010/main" val="6904315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Cálculo da DIFERENÇA DE ALIQUOTA</a:t>
            </a:r>
            <a:endParaRPr lang="pt-BR" dirty="0"/>
          </a:p>
        </p:txBody>
      </p:sp>
      <p:sp>
        <p:nvSpPr>
          <p:cNvPr id="3" name="Espaço Reservado para Conteúdo 2"/>
          <p:cNvSpPr>
            <a:spLocks noGrp="1"/>
          </p:cNvSpPr>
          <p:nvPr>
            <p:ph idx="1"/>
          </p:nvPr>
        </p:nvSpPr>
        <p:spPr/>
        <p:txBody>
          <a:bodyPr>
            <a:normAutofit fontScale="92500" lnSpcReduction="20000"/>
          </a:bodyPr>
          <a:lstStyle/>
          <a:p>
            <a:r>
              <a:rPr lang="pt-BR" dirty="0" smtClean="0">
                <a:solidFill>
                  <a:srgbClr val="FF0000"/>
                </a:solidFill>
              </a:rPr>
              <a:t>XI - na geração, emissão, transmissão, retransmissão, repetição, ampliação ou recepção, quando onerosas, de comunicação de qualquer natureza, por qualquer processo, ainda que iniciada no exterior, observado o seguinte:</a:t>
            </a:r>
          </a:p>
          <a:p>
            <a:r>
              <a:rPr lang="pt-BR" dirty="0" smtClean="0">
                <a:solidFill>
                  <a:srgbClr val="FF0000"/>
                </a:solidFill>
              </a:rPr>
              <a:t>a) quando se tratar de serviço de telecomunicações, o imposto será devido a este Estado:</a:t>
            </a:r>
          </a:p>
          <a:p>
            <a:r>
              <a:rPr lang="pt-BR" dirty="0" smtClean="0">
                <a:solidFill>
                  <a:srgbClr val="FF0000"/>
                </a:solidFill>
              </a:rPr>
              <a:t>a.1) nos serviços internacionais, tarifados e cobrados no Brasil, cuja receita pertença às operadoras, e o equipamento terminal brasileiro esteja situado em território deste Estado;</a:t>
            </a:r>
          </a:p>
          <a:p>
            <a:r>
              <a:rPr lang="pt-BR" dirty="0" smtClean="0">
                <a:solidFill>
                  <a:srgbClr val="FF0000"/>
                </a:solidFill>
              </a:rPr>
              <a:t>a.2) na prestação de serviços móveis de telecomunicações, desde que em território deste Estado esteja instalada a estação que receber a solicitação;</a:t>
            </a:r>
          </a:p>
          <a:p>
            <a:r>
              <a:rPr lang="pt-BR" dirty="0" smtClean="0">
                <a:solidFill>
                  <a:srgbClr val="FF0000"/>
                </a:solidFill>
              </a:rPr>
              <a:t>b) caso o serviço seja prestado mediante ficha, cartão ou assemelhados, considera-se ocorrido o fato gerador do imposto quando de seu fornecimento ao usuário;</a:t>
            </a:r>
            <a:endParaRPr lang="pt-BR" dirty="0">
              <a:solidFill>
                <a:srgbClr val="FF0000"/>
              </a:solidFill>
            </a:endParaRPr>
          </a:p>
        </p:txBody>
      </p:sp>
    </p:spTree>
    <p:extLst>
      <p:ext uri="{BB962C8B-B14F-4D97-AF65-F5344CB8AC3E}">
        <p14:creationId xmlns:p14="http://schemas.microsoft.com/office/powerpoint/2010/main" val="131538466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Cálculo do DIFAL Contribuinte mineiro para consumidor de outro estado </a:t>
            </a:r>
            <a:endParaRPr lang="pt-BR" dirty="0"/>
          </a:p>
        </p:txBody>
      </p:sp>
      <p:sp>
        <p:nvSpPr>
          <p:cNvPr id="3" name="Espaço Reservado para Conteúdo 2"/>
          <p:cNvSpPr>
            <a:spLocks noGrp="1"/>
          </p:cNvSpPr>
          <p:nvPr>
            <p:ph idx="1"/>
          </p:nvPr>
        </p:nvSpPr>
        <p:spPr/>
        <p:txBody>
          <a:bodyPr/>
          <a:lstStyle/>
          <a:p>
            <a:r>
              <a:rPr lang="pt-BR" dirty="0" smtClean="0"/>
              <a:t> </a:t>
            </a:r>
            <a:r>
              <a:rPr lang="pt-BR" dirty="0"/>
              <a:t>no art. 43, §§ 12 a 14, para estabelecer que nas operações ou prestações interestaduais a consumidor final localizado em outro Estado, ao calcular o ICMS devido a Minas Gerais relativamente à alíquota interestadual, o contribuinte deverá aplicar a alíquota interestadual sobre a base de cálculo que integre o imposto devido à unidade da Federação de destino da mercadoria ou serviço, considerando a alíquota interna a consumidor final estabelecida na referida unidade, inclusive na hipótese em que o remetente for optante do Simples Nacional. </a:t>
            </a:r>
          </a:p>
          <a:p>
            <a:pPr marL="0" indent="0">
              <a:buNone/>
            </a:pPr>
            <a:endParaRPr lang="pt-BR" dirty="0"/>
          </a:p>
        </p:txBody>
      </p:sp>
    </p:spTree>
    <p:extLst>
      <p:ext uri="{BB962C8B-B14F-4D97-AF65-F5344CB8AC3E}">
        <p14:creationId xmlns:p14="http://schemas.microsoft.com/office/powerpoint/2010/main" val="62300887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Forma de cálculo do dos parágrafos anteriores também aplicam </a:t>
            </a:r>
            <a:r>
              <a:rPr lang="pt-BR" dirty="0" err="1"/>
              <a:t>p</a:t>
            </a:r>
            <a:r>
              <a:rPr lang="pt-BR" dirty="0" err="1" smtClean="0"/>
              <a:t>a</a:t>
            </a:r>
            <a:r>
              <a:rPr lang="pt-BR" dirty="0" smtClean="0"/>
              <a:t> ME e EP</a:t>
            </a:r>
            <a:endParaRPr lang="pt-BR" dirty="0"/>
          </a:p>
        </p:txBody>
      </p:sp>
      <p:sp>
        <p:nvSpPr>
          <p:cNvPr id="3" name="Espaço Reservado para Conteúdo 2"/>
          <p:cNvSpPr>
            <a:spLocks noGrp="1"/>
          </p:cNvSpPr>
          <p:nvPr>
            <p:ph idx="1"/>
          </p:nvPr>
        </p:nvSpPr>
        <p:spPr/>
        <p:txBody>
          <a:bodyPr>
            <a:normAutofit fontScale="77500" lnSpcReduction="20000"/>
          </a:bodyPr>
          <a:lstStyle/>
          <a:p>
            <a:r>
              <a:rPr lang="pt-BR" b="1" dirty="0"/>
              <a:t>§ 12. O disposto nos §§ 8º a 11 aplica-se, também, ao contribuinte enquadrado como microempresa ou empresa de pequeno porte:</a:t>
            </a:r>
            <a:endParaRPr lang="pt-BR" dirty="0"/>
          </a:p>
          <a:p>
            <a:r>
              <a:rPr lang="pt-BR" b="1" dirty="0"/>
              <a:t>I - estabelecido em outra unidade da Federação, nas hipóteses dos incisos XII e XIII </a:t>
            </a:r>
            <a:r>
              <a:rPr lang="pt-BR" b="1" dirty="0" smtClean="0"/>
              <a:t> do art. 1 º deste </a:t>
            </a:r>
            <a:r>
              <a:rPr lang="pt-BR" b="1" dirty="0"/>
              <a:t>Regulamento</a:t>
            </a:r>
            <a:r>
              <a:rPr lang="pt-BR" b="1" dirty="0" smtClean="0"/>
              <a:t>; </a:t>
            </a:r>
            <a:r>
              <a:rPr lang="pt-BR" b="1" dirty="0"/>
              <a:t> </a:t>
            </a:r>
            <a:r>
              <a:rPr lang="pt-BR" b="1" dirty="0" smtClean="0">
                <a:solidFill>
                  <a:srgbClr val="00B0F0"/>
                </a:solidFill>
              </a:rPr>
              <a:t>Venda a Consumidor final – de ME ou EPP não recolhe DIFAL para minas, só para o estado de destino</a:t>
            </a:r>
            <a:endParaRPr lang="pt-BR" dirty="0">
              <a:solidFill>
                <a:srgbClr val="00B0F0"/>
              </a:solidFill>
            </a:endParaRPr>
          </a:p>
          <a:p>
            <a:r>
              <a:rPr lang="pt-BR" b="1" dirty="0"/>
              <a:t>II - estabelecido neste Estado, nas hipóteses dos incisos VII e XI do art. 1º deste Regulamento</a:t>
            </a:r>
            <a:r>
              <a:rPr lang="pt-BR" b="1" dirty="0" smtClean="0"/>
              <a:t>. </a:t>
            </a:r>
            <a:r>
              <a:rPr lang="pt-BR" b="1" dirty="0" smtClean="0">
                <a:solidFill>
                  <a:srgbClr val="00B0F0"/>
                </a:solidFill>
              </a:rPr>
              <a:t>Venda para Contribuinte mineiro é devido o Diferencial de Alíquota quando vender para Contribuinte do imposto</a:t>
            </a:r>
          </a:p>
          <a:p>
            <a:r>
              <a:rPr lang="pt-BR" b="1" dirty="0" err="1" smtClean="0"/>
              <a:t>Art</a:t>
            </a:r>
            <a:r>
              <a:rPr lang="pt-BR" b="1" dirty="0" smtClean="0"/>
              <a:t> 1º -</a:t>
            </a:r>
            <a:endParaRPr lang="pt-BR" dirty="0"/>
          </a:p>
          <a:p>
            <a:r>
              <a:rPr lang="pt-BR" dirty="0">
                <a:solidFill>
                  <a:srgbClr val="FF0000"/>
                </a:solidFill>
              </a:rPr>
              <a:t>VII - a entrada, em estabelecimento de </a:t>
            </a:r>
            <a:r>
              <a:rPr lang="pt-BR" b="1" dirty="0">
                <a:solidFill>
                  <a:srgbClr val="00B0F0"/>
                </a:solidFill>
              </a:rPr>
              <a:t>contribuinte</a:t>
            </a:r>
            <a:r>
              <a:rPr lang="pt-BR" dirty="0">
                <a:solidFill>
                  <a:srgbClr val="FF0000"/>
                </a:solidFill>
              </a:rPr>
              <a:t>, em decorrência de operação interestadual, de mercadoria destinada a uso, consumo ou ativo permanente;</a:t>
            </a:r>
          </a:p>
          <a:p>
            <a:r>
              <a:rPr lang="pt-BR" dirty="0">
                <a:solidFill>
                  <a:srgbClr val="FF0000"/>
                </a:solidFill>
              </a:rPr>
              <a:t>XI - a </a:t>
            </a:r>
            <a:r>
              <a:rPr lang="pt-BR" dirty="0">
                <a:solidFill>
                  <a:srgbClr val="00B0F0"/>
                </a:solidFill>
              </a:rPr>
              <a:t>utilização, por contribuinte</a:t>
            </a:r>
            <a:r>
              <a:rPr lang="pt-BR" dirty="0">
                <a:solidFill>
                  <a:srgbClr val="FF0000"/>
                </a:solidFill>
              </a:rPr>
              <a:t>, de serviço de transporte ou de serviço oneroso de comunicação cuja prestação, em ambos os casos, tenha se iniciado em outra unidade da Federação e não esteja vinculada a operação ou prestação </a:t>
            </a:r>
            <a:r>
              <a:rPr lang="pt-BR" dirty="0" err="1">
                <a:solidFill>
                  <a:srgbClr val="FF0000"/>
                </a:solidFill>
              </a:rPr>
              <a:t>subseqüentes</a:t>
            </a:r>
            <a:r>
              <a:rPr lang="pt-BR" dirty="0">
                <a:solidFill>
                  <a:srgbClr val="FF0000"/>
                </a:solidFill>
              </a:rPr>
              <a:t>.</a:t>
            </a:r>
          </a:p>
          <a:p>
            <a:endParaRPr lang="pt-BR" dirty="0"/>
          </a:p>
        </p:txBody>
      </p:sp>
    </p:spTree>
    <p:extLst>
      <p:ext uri="{BB962C8B-B14F-4D97-AF65-F5344CB8AC3E}">
        <p14:creationId xmlns:p14="http://schemas.microsoft.com/office/powerpoint/2010/main" val="564713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Contribuinte mineiro – destinando serviço e mercadoria a consumidor de outro estado</a:t>
            </a:r>
            <a:endParaRPr lang="pt-BR" dirty="0"/>
          </a:p>
        </p:txBody>
      </p:sp>
      <p:sp>
        <p:nvSpPr>
          <p:cNvPr id="3" name="Espaço Reservado para Conteúdo 2"/>
          <p:cNvSpPr>
            <a:spLocks noGrp="1"/>
          </p:cNvSpPr>
          <p:nvPr>
            <p:ph idx="1"/>
          </p:nvPr>
        </p:nvSpPr>
        <p:spPr>
          <a:xfrm>
            <a:off x="773806" y="1709715"/>
            <a:ext cx="10515600" cy="4351338"/>
          </a:xfrm>
        </p:spPr>
        <p:txBody>
          <a:bodyPr>
            <a:normAutofit fontScale="92500" lnSpcReduction="10000"/>
          </a:bodyPr>
          <a:lstStyle/>
          <a:p>
            <a:r>
              <a:rPr lang="pt-BR" dirty="0"/>
              <a:t>§ 13. Na operação interestadual destinada a consumidor final não contribuinte do imposto localizado em outra unidade da Federação ou na prestação interestadual de serviço com destino a outra unidade da Federação, tomada por consumidor final não contribuinte do imposto, o contribuinte mineiro que promover a operação ou prestação, para cálculo do imposto devido a este Estado, deverá:</a:t>
            </a:r>
          </a:p>
          <a:p>
            <a:r>
              <a:rPr lang="pt-BR" dirty="0"/>
              <a:t>I - incluir, para fins do disposto no art. 49 deste Regulamento, ao valor da operação ou prestação, o valor do imposto considerando a alíquota interna a consumidor final estabelecida para a mercadoria ou serviço na unidade da Federação de destino;</a:t>
            </a:r>
          </a:p>
          <a:p>
            <a:r>
              <a:rPr lang="pt-BR" dirty="0"/>
              <a:t>II - aplicar a alíquota interestadual sobre o valor obtido na forma do inciso I.</a:t>
            </a:r>
          </a:p>
          <a:p>
            <a:endParaRPr lang="pt-BR" dirty="0"/>
          </a:p>
        </p:txBody>
      </p:sp>
    </p:spTree>
    <p:extLst>
      <p:ext uri="{BB962C8B-B14F-4D97-AF65-F5344CB8AC3E}">
        <p14:creationId xmlns:p14="http://schemas.microsoft.com/office/powerpoint/2010/main" val="25948473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solidFill>
                  <a:srgbClr val="FF0000"/>
                </a:solidFill>
              </a:rPr>
              <a:t>ME, e EPP e MEI – aplica-se a partilha apenas para o Estado de Destino. Cláusula nona convenio 93/2015</a:t>
            </a:r>
            <a:endParaRPr lang="pt-BR" dirty="0">
              <a:solidFill>
                <a:srgbClr val="FF0000"/>
              </a:solidFill>
            </a:endParaRPr>
          </a:p>
        </p:txBody>
      </p:sp>
      <p:sp>
        <p:nvSpPr>
          <p:cNvPr id="3" name="Espaço Reservado para Conteúdo 2"/>
          <p:cNvSpPr>
            <a:spLocks noGrp="1"/>
          </p:cNvSpPr>
          <p:nvPr>
            <p:ph idx="1"/>
          </p:nvPr>
        </p:nvSpPr>
        <p:spPr/>
        <p:txBody>
          <a:bodyPr/>
          <a:lstStyle/>
          <a:p>
            <a:r>
              <a:rPr lang="pt-BR" b="1" dirty="0"/>
              <a:t>§ 14. O disposto no § 13 deste artigo não se aplica às operações ou prestações interestaduais promovidas por contribuinte enquadrado como microempresa ou empresa de pequeno porte.” (</a:t>
            </a:r>
            <a:r>
              <a:rPr lang="pt-BR" b="1" dirty="0" err="1"/>
              <a:t>nr</a:t>
            </a:r>
            <a:r>
              <a:rPr lang="pt-BR" b="1" dirty="0"/>
              <a:t>)</a:t>
            </a:r>
            <a:endParaRPr lang="pt-BR" dirty="0"/>
          </a:p>
          <a:p>
            <a:pPr marL="0" indent="0">
              <a:buNone/>
            </a:pPr>
            <a:r>
              <a:rPr lang="pt-BR" b="1" dirty="0"/>
              <a:t>Cláusula nona</a:t>
            </a:r>
            <a:r>
              <a:rPr lang="pt-BR" dirty="0"/>
              <a:t> - Aplicam-se as disposições deste convênio aos contribuintes optantes pelo Regime Especial Unificado de Arrecadação de Tributos e Contribuições devidos pelas Microempresas e Empresas de Pequeno Porte - Simples Nacional, instituído pela Lei Complementar nº 123, de 14 de dezembro de 2006, </a:t>
            </a:r>
            <a:r>
              <a:rPr lang="pt-BR" dirty="0">
                <a:solidFill>
                  <a:srgbClr val="FF0000"/>
                </a:solidFill>
              </a:rPr>
              <a:t>em relação ao imposto devido à unidade federada de destino.</a:t>
            </a:r>
          </a:p>
          <a:p>
            <a:pPr marL="0" indent="0">
              <a:buNone/>
            </a:pPr>
            <a:endParaRPr lang="pt-BR" dirty="0"/>
          </a:p>
        </p:txBody>
      </p:sp>
    </p:spTree>
    <p:extLst>
      <p:ext uri="{BB962C8B-B14F-4D97-AF65-F5344CB8AC3E}">
        <p14:creationId xmlns:p14="http://schemas.microsoft.com/office/powerpoint/2010/main" val="12325366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sz="4900" b="1" dirty="0" smtClean="0"/>
              <a:t>Art. 55</a:t>
            </a:r>
            <a:r>
              <a:rPr lang="pt-BR" sz="4900" b="1" dirty="0"/>
              <a:t> </a:t>
            </a:r>
            <a:r>
              <a:rPr lang="pt-BR" sz="4900" b="1" dirty="0" smtClean="0"/>
              <a:t>§ 6º </a:t>
            </a:r>
            <a:r>
              <a:rPr lang="pt-BR" sz="3600" b="1" dirty="0" smtClean="0"/>
              <a:t>DEFINE </a:t>
            </a:r>
            <a:r>
              <a:rPr lang="pt-BR" sz="3600" b="1" dirty="0"/>
              <a:t>QUEM É O CONTRIBUINTE DO </a:t>
            </a:r>
            <a:r>
              <a:rPr lang="pt-BR" sz="3600" b="1" dirty="0" smtClean="0"/>
              <a:t>DIFAL</a:t>
            </a:r>
            <a:r>
              <a:rPr lang="pt-BR" dirty="0"/>
              <a:t/>
            </a:r>
            <a:br>
              <a:rPr lang="pt-BR" dirty="0"/>
            </a:br>
            <a:endParaRPr lang="pt-BR" dirty="0"/>
          </a:p>
        </p:txBody>
      </p:sp>
      <p:sp>
        <p:nvSpPr>
          <p:cNvPr id="3" name="Espaço Reservado para Conteúdo 2"/>
          <p:cNvSpPr>
            <a:spLocks noGrp="1"/>
          </p:cNvSpPr>
          <p:nvPr>
            <p:ph idx="1"/>
          </p:nvPr>
        </p:nvSpPr>
        <p:spPr/>
        <p:txBody>
          <a:bodyPr/>
          <a:lstStyle/>
          <a:p>
            <a:r>
              <a:rPr lang="pt-BR" b="1" dirty="0">
                <a:solidFill>
                  <a:srgbClr val="FF0000"/>
                </a:solidFill>
              </a:rPr>
              <a:t>Art. 55.</a:t>
            </a:r>
            <a:r>
              <a:rPr lang="pt-BR" dirty="0">
                <a:solidFill>
                  <a:srgbClr val="FF0000"/>
                </a:solidFill>
              </a:rPr>
              <a:t>  Contribuinte do imposto é qualquer pessoa, física ou jurídica, que realize operação de circulação de mercadoria ou prestação de serviço descrita como fato gerador do imposto.</a:t>
            </a:r>
          </a:p>
          <a:p>
            <a:r>
              <a:rPr lang="pt-BR" dirty="0" smtClean="0"/>
              <a:t>§ 6º </a:t>
            </a:r>
            <a:r>
              <a:rPr lang="pt-BR" dirty="0"/>
              <a:t>Nas operações e prestações interestaduais que destinem mercadorias, bens ou serviços a consumidor final, contribuinte ou não do imposto, localizado neste Estado, relativamente ao imposto correspondente à diferença entre a alíquota interna e a alíquota interestadual, são contribuintes do imposto:</a:t>
            </a:r>
          </a:p>
          <a:p>
            <a:endParaRPr lang="pt-BR" dirty="0"/>
          </a:p>
        </p:txBody>
      </p:sp>
    </p:spTree>
    <p:extLst>
      <p:ext uri="{BB962C8B-B14F-4D97-AF65-F5344CB8AC3E}">
        <p14:creationId xmlns:p14="http://schemas.microsoft.com/office/powerpoint/2010/main" val="3629990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a:t>Art. 55 § 6º </a:t>
            </a:r>
            <a:r>
              <a:rPr lang="pt-BR" sz="3200" b="1" dirty="0"/>
              <a:t>DEFINE QUEM É O CONTRIBUINTE DO DIFAL</a:t>
            </a:r>
            <a:endParaRPr lang="pt-BR" sz="3600" dirty="0"/>
          </a:p>
        </p:txBody>
      </p:sp>
      <p:sp>
        <p:nvSpPr>
          <p:cNvPr id="3" name="Espaço Reservado para Conteúdo 2"/>
          <p:cNvSpPr>
            <a:spLocks noGrp="1"/>
          </p:cNvSpPr>
          <p:nvPr>
            <p:ph idx="1"/>
          </p:nvPr>
        </p:nvSpPr>
        <p:spPr/>
        <p:txBody>
          <a:bodyPr>
            <a:normAutofit fontScale="92500" lnSpcReduction="10000"/>
          </a:bodyPr>
          <a:lstStyle/>
          <a:p>
            <a:r>
              <a:rPr lang="pt-BR" dirty="0"/>
              <a:t>I - em se tratando de operação ou prestação de serviço destinada a </a:t>
            </a:r>
            <a:r>
              <a:rPr lang="pt-BR" b="1" dirty="0"/>
              <a:t>contribuinte</a:t>
            </a:r>
            <a:r>
              <a:rPr lang="pt-BR" dirty="0"/>
              <a:t> do imposto situado neste Estado, </a:t>
            </a:r>
            <a:r>
              <a:rPr lang="pt-BR" b="1" dirty="0"/>
              <a:t>o destinatário</a:t>
            </a:r>
            <a:r>
              <a:rPr lang="pt-BR" dirty="0"/>
              <a:t> da mercadoria, bem ou serviço, inclusive a pessoa enquadrada como microempresa ou empresa de pequeno porte</a:t>
            </a:r>
            <a:r>
              <a:rPr lang="pt-BR" dirty="0" smtClean="0"/>
              <a:t>;</a:t>
            </a:r>
          </a:p>
          <a:p>
            <a:r>
              <a:rPr lang="pt-BR" dirty="0" smtClean="0">
                <a:solidFill>
                  <a:srgbClr val="00B0F0"/>
                </a:solidFill>
              </a:rPr>
              <a:t>Obs. Se a mercadoria vem para contribuinte mineiro, o contribuinte que recolhe a Diferença de Alíquota</a:t>
            </a:r>
            <a:endParaRPr lang="pt-BR" dirty="0">
              <a:solidFill>
                <a:srgbClr val="00B0F0"/>
              </a:solidFill>
            </a:endParaRPr>
          </a:p>
          <a:p>
            <a:r>
              <a:rPr lang="pt-BR" dirty="0"/>
              <a:t>II - em se tratando de operação ou prestação de serviço destinada </a:t>
            </a:r>
            <a:r>
              <a:rPr lang="pt-BR" b="1" dirty="0"/>
              <a:t>a não contribuinte</a:t>
            </a:r>
            <a:r>
              <a:rPr lang="pt-BR" dirty="0"/>
              <a:t> do imposto, o </a:t>
            </a:r>
            <a:r>
              <a:rPr lang="pt-BR" b="1" dirty="0"/>
              <a:t>remetente da mercadoria ou bem ou o prestador do serviço</a:t>
            </a:r>
            <a:r>
              <a:rPr lang="pt-BR" dirty="0"/>
              <a:t>, inclusive a pessoa enquadrada como microempresa ou empresa de pequeno porte estabelecida em outra unidade da Federação.” (</a:t>
            </a:r>
            <a:r>
              <a:rPr lang="pt-BR" dirty="0" err="1"/>
              <a:t>nr</a:t>
            </a:r>
            <a:r>
              <a:rPr lang="pt-BR" dirty="0" smtClean="0"/>
              <a:t>)</a:t>
            </a:r>
          </a:p>
          <a:p>
            <a:r>
              <a:rPr lang="pt-BR" dirty="0" smtClean="0">
                <a:solidFill>
                  <a:srgbClr val="00B0F0"/>
                </a:solidFill>
              </a:rPr>
              <a:t>Obs. Para Não contribuinte – o remetente que deverá recolher o DIFAL.</a:t>
            </a:r>
            <a:endParaRPr lang="pt-BR" dirty="0">
              <a:solidFill>
                <a:srgbClr val="00B0F0"/>
              </a:solidFill>
            </a:endParaRPr>
          </a:p>
          <a:p>
            <a:pPr marL="0" indent="0">
              <a:buNone/>
            </a:pPr>
            <a:endParaRPr lang="pt-BR" dirty="0"/>
          </a:p>
        </p:txBody>
      </p:sp>
    </p:spTree>
    <p:extLst>
      <p:ext uri="{BB962C8B-B14F-4D97-AF65-F5344CB8AC3E}">
        <p14:creationId xmlns:p14="http://schemas.microsoft.com/office/powerpoint/2010/main" val="1721268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838200" y="397398"/>
            <a:ext cx="10515600" cy="1325563"/>
          </a:xfrm>
        </p:spPr>
        <p:txBody>
          <a:bodyPr>
            <a:normAutofit fontScale="90000"/>
          </a:bodyPr>
          <a:lstStyle/>
          <a:p>
            <a:r>
              <a:rPr lang="pt-BR" b="1" dirty="0" smtClean="0"/>
              <a:t/>
            </a:r>
            <a:br>
              <a:rPr lang="pt-BR" b="1" dirty="0" smtClean="0"/>
            </a:br>
            <a:r>
              <a:rPr lang="pt-BR" b="1" dirty="0" smtClean="0"/>
              <a:t>Art. 82 Do </a:t>
            </a:r>
            <a:r>
              <a:rPr lang="pt-BR" b="1" dirty="0"/>
              <a:t>Local e Forma de Recolhimento do Imposto</a:t>
            </a:r>
            <a:r>
              <a:rPr lang="pt-BR" dirty="0"/>
              <a:t/>
            </a:r>
            <a:br>
              <a:rPr lang="pt-BR" dirty="0"/>
            </a:br>
            <a:endParaRPr lang="pt-BR" dirty="0"/>
          </a:p>
        </p:txBody>
      </p:sp>
      <p:sp>
        <p:nvSpPr>
          <p:cNvPr id="3" name="Espaço Reservado para Conteúdo 2"/>
          <p:cNvSpPr>
            <a:spLocks noGrp="1"/>
          </p:cNvSpPr>
          <p:nvPr>
            <p:ph idx="1"/>
          </p:nvPr>
        </p:nvSpPr>
        <p:spPr/>
        <p:txBody>
          <a:bodyPr>
            <a:normAutofit fontScale="92500" lnSpcReduction="10000"/>
          </a:bodyPr>
          <a:lstStyle/>
          <a:p>
            <a:r>
              <a:rPr lang="pt-BR" b="1" dirty="0">
                <a:solidFill>
                  <a:srgbClr val="FF0000"/>
                </a:solidFill>
              </a:rPr>
              <a:t>Art. 82. </a:t>
            </a:r>
            <a:r>
              <a:rPr lang="pt-BR" dirty="0">
                <a:solidFill>
                  <a:srgbClr val="FF0000"/>
                </a:solidFill>
              </a:rPr>
              <a:t> A Guia Nacional de Recolhimento de Tributos Estaduais (GNRE) é o documento a ser utilizado para recolhimento do imposto, em estabelecimento bancário situado em outra unidade da Federação, desde que credenciado por este Estado, nas seguintes hipóteses</a:t>
            </a:r>
            <a:r>
              <a:rPr lang="pt-BR" dirty="0" smtClean="0">
                <a:solidFill>
                  <a:srgbClr val="FF0000"/>
                </a:solidFill>
              </a:rPr>
              <a:t>:</a:t>
            </a:r>
            <a:endParaRPr lang="pt-BR" dirty="0">
              <a:solidFill>
                <a:srgbClr val="FF0000"/>
              </a:solidFill>
            </a:endParaRPr>
          </a:p>
          <a:p>
            <a:r>
              <a:rPr lang="pt-BR" dirty="0"/>
              <a:t>III - imposto correspondente à diferença entre a alíquota interna estabelecida para a mercadoria ou serviço neste Estado e a alíquota interestadual a que se referem os incisos XII e XIII do art. 1º deste Regulamento.</a:t>
            </a:r>
          </a:p>
          <a:p>
            <a:r>
              <a:rPr lang="pt-BR" dirty="0"/>
              <a:t>Parágrafo único. O imposto a que se refere o inciso III do caput poderá ser recolhido, também, por meio de Documento de Arrecadação Estadual.” (</a:t>
            </a:r>
            <a:r>
              <a:rPr lang="pt-BR" dirty="0" err="1"/>
              <a:t>nr</a:t>
            </a:r>
            <a:r>
              <a:rPr lang="pt-BR" dirty="0" smtClean="0"/>
              <a:t>)</a:t>
            </a:r>
          </a:p>
          <a:p>
            <a:r>
              <a:rPr lang="pt-BR" dirty="0" smtClean="0">
                <a:solidFill>
                  <a:srgbClr val="00B0F0"/>
                </a:solidFill>
              </a:rPr>
              <a:t>Obs. Poderá ser pago na GNRE ou DAE.</a:t>
            </a:r>
            <a:endParaRPr lang="pt-BR" dirty="0">
              <a:solidFill>
                <a:srgbClr val="00B0F0"/>
              </a:solidFill>
            </a:endParaRPr>
          </a:p>
          <a:p>
            <a:endParaRPr lang="pt-BR" dirty="0"/>
          </a:p>
        </p:txBody>
      </p:sp>
    </p:spTree>
    <p:extLst>
      <p:ext uri="{BB962C8B-B14F-4D97-AF65-F5344CB8AC3E}">
        <p14:creationId xmlns:p14="http://schemas.microsoft.com/office/powerpoint/2010/main" val="188882369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b="1" dirty="0"/>
              <a:t>Do Local e Forma de Recolhimento do Imposto</a:t>
            </a:r>
            <a:r>
              <a:rPr lang="pt-BR" dirty="0"/>
              <a:t/>
            </a:r>
            <a:br>
              <a:rPr lang="pt-BR" dirty="0"/>
            </a:br>
            <a:endParaRPr lang="pt-BR" dirty="0"/>
          </a:p>
        </p:txBody>
      </p:sp>
      <p:sp>
        <p:nvSpPr>
          <p:cNvPr id="3" name="Espaço Reservado para Conteúdo 2"/>
          <p:cNvSpPr>
            <a:spLocks noGrp="1"/>
          </p:cNvSpPr>
          <p:nvPr>
            <p:ph idx="1"/>
          </p:nvPr>
        </p:nvSpPr>
        <p:spPr/>
        <p:txBody>
          <a:bodyPr/>
          <a:lstStyle/>
          <a:p>
            <a:r>
              <a:rPr lang="pt-BR" b="1" u="sng" dirty="0"/>
              <a:t>Art. 84</a:t>
            </a:r>
            <a:r>
              <a:rPr lang="pt-BR" b="1" dirty="0"/>
              <a:t>. </a:t>
            </a:r>
            <a:r>
              <a:rPr lang="pt-BR" dirty="0"/>
              <a:t> Para recolhimento do imposto apurado na forma dos </a:t>
            </a:r>
            <a:r>
              <a:rPr lang="pt-BR" dirty="0">
                <a:hlinkClick r:id="rId2"/>
              </a:rPr>
              <a:t>incisos XII e XIII do </a:t>
            </a:r>
            <a:r>
              <a:rPr lang="pt-BR" i="1" dirty="0">
                <a:hlinkClick r:id="rId2"/>
              </a:rPr>
              <a:t>caput</a:t>
            </a:r>
            <a:r>
              <a:rPr lang="pt-BR" dirty="0">
                <a:hlinkClick r:id="rId2"/>
              </a:rPr>
              <a:t> do artigo 43</a:t>
            </a:r>
            <a:r>
              <a:rPr lang="pt-BR" dirty="0"/>
              <a:t> deste Regulamento, será observado o </a:t>
            </a:r>
            <a:r>
              <a:rPr lang="pt-BR" dirty="0" smtClean="0"/>
              <a:t>seguinte;</a:t>
            </a:r>
            <a:endParaRPr lang="pt-BR" dirty="0"/>
          </a:p>
          <a:p>
            <a:r>
              <a:rPr lang="pt-BR" dirty="0"/>
              <a:t>Art. 84. O imposto correspondente à diferença entre a alíquota interna estabelecida para a mercadoria ou serviço neste Estado e a alíquota interestadual a que se referem os incisos VII e XI do art. 1º deste Regulamento será recolhido por meio de documento de arrecadação distinto.</a:t>
            </a:r>
          </a:p>
          <a:p>
            <a:endParaRPr lang="pt-BR" dirty="0"/>
          </a:p>
        </p:txBody>
      </p:sp>
    </p:spTree>
    <p:extLst>
      <p:ext uri="{BB962C8B-B14F-4D97-AF65-F5344CB8AC3E}">
        <p14:creationId xmlns:p14="http://schemas.microsoft.com/office/powerpoint/2010/main" val="6960093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LEI </a:t>
            </a:r>
            <a:r>
              <a:rPr lang="pt-BR" dirty="0" smtClean="0"/>
              <a:t>COMPOLEMENTAR </a:t>
            </a:r>
            <a:r>
              <a:rPr lang="pt-BR" dirty="0" smtClean="0"/>
              <a:t>ART 87</a:t>
            </a:r>
            <a:endParaRPr lang="pt-BR" dirty="0"/>
          </a:p>
        </p:txBody>
      </p:sp>
      <p:sp>
        <p:nvSpPr>
          <p:cNvPr id="3" name="Espaço Reservado para Conteúdo 2"/>
          <p:cNvSpPr>
            <a:spLocks noGrp="1"/>
          </p:cNvSpPr>
          <p:nvPr>
            <p:ph idx="1"/>
          </p:nvPr>
        </p:nvSpPr>
        <p:spPr/>
        <p:txBody>
          <a:bodyPr>
            <a:normAutofit fontScale="92500" lnSpcReduction="10000"/>
          </a:bodyPr>
          <a:lstStyle/>
          <a:p>
            <a:pPr marL="0" indent="0">
              <a:buNone/>
            </a:pPr>
            <a:r>
              <a:rPr lang="pt-BR" dirty="0">
                <a:solidFill>
                  <a:srgbClr val="FF0000"/>
                </a:solidFill>
              </a:rPr>
              <a:t>LEI COMPLEMENTAR 87 ART 13 parágrafo 1º</a:t>
            </a:r>
          </a:p>
          <a:p>
            <a:r>
              <a:rPr lang="pt-BR" dirty="0" smtClean="0">
                <a:solidFill>
                  <a:srgbClr val="FF0000"/>
                </a:solidFill>
              </a:rPr>
              <a:t>  Art</a:t>
            </a:r>
            <a:r>
              <a:rPr lang="pt-BR" dirty="0">
                <a:solidFill>
                  <a:srgbClr val="FF0000"/>
                </a:solidFill>
              </a:rPr>
              <a:t>. 13. A base de cálculo do imposto é:</a:t>
            </a:r>
          </a:p>
          <a:p>
            <a:r>
              <a:rPr lang="pt-BR" dirty="0">
                <a:solidFill>
                  <a:srgbClr val="FF0000"/>
                </a:solidFill>
              </a:rPr>
              <a:t>§ 1</a:t>
            </a:r>
            <a:r>
              <a:rPr lang="pt-BR" u="sng" baseline="30000" dirty="0">
                <a:solidFill>
                  <a:srgbClr val="FF0000"/>
                </a:solidFill>
              </a:rPr>
              <a:t>o</a:t>
            </a:r>
            <a:r>
              <a:rPr lang="pt-BR" dirty="0">
                <a:solidFill>
                  <a:srgbClr val="FF0000"/>
                </a:solidFill>
              </a:rPr>
              <a:t> Integra a base de cálculo do imposto, inclusive na hipótese do inciso V do </a:t>
            </a:r>
            <a:r>
              <a:rPr lang="pt-BR" b="1" dirty="0">
                <a:solidFill>
                  <a:srgbClr val="FF0000"/>
                </a:solidFill>
              </a:rPr>
              <a:t>caput</a:t>
            </a:r>
            <a:r>
              <a:rPr lang="pt-BR" dirty="0">
                <a:solidFill>
                  <a:srgbClr val="FF0000"/>
                </a:solidFill>
              </a:rPr>
              <a:t> deste artigo: </a:t>
            </a:r>
            <a:r>
              <a:rPr lang="pt-BR" dirty="0"/>
              <a:t>     </a:t>
            </a:r>
            <a:r>
              <a:rPr lang="pt-BR" u="sng" dirty="0">
                <a:hlinkClick r:id="rId2"/>
              </a:rPr>
              <a:t>(Redação dada pela </a:t>
            </a:r>
            <a:r>
              <a:rPr lang="pt-BR" u="sng" dirty="0" err="1">
                <a:hlinkClick r:id="rId2"/>
              </a:rPr>
              <a:t>Lcp</a:t>
            </a:r>
            <a:r>
              <a:rPr lang="pt-BR" u="sng" dirty="0">
                <a:hlinkClick r:id="rId2"/>
              </a:rPr>
              <a:t> 114, de 16.12.2002)</a:t>
            </a:r>
            <a:endParaRPr lang="pt-BR" dirty="0"/>
          </a:p>
          <a:p>
            <a:r>
              <a:rPr lang="pt-BR" dirty="0"/>
              <a:t>       </a:t>
            </a:r>
            <a:r>
              <a:rPr lang="pt-BR" dirty="0">
                <a:solidFill>
                  <a:srgbClr val="FF0000"/>
                </a:solidFill>
              </a:rPr>
              <a:t> I - o montante do próprio imposto, constituindo o respectivo destaque mera indicação para fins de controle; </a:t>
            </a:r>
          </a:p>
          <a:p>
            <a:r>
              <a:rPr lang="pt-BR" dirty="0">
                <a:solidFill>
                  <a:srgbClr val="FF0000"/>
                </a:solidFill>
              </a:rPr>
              <a:t>        II - o valor correspondente a:</a:t>
            </a:r>
          </a:p>
          <a:p>
            <a:r>
              <a:rPr lang="pt-BR" dirty="0">
                <a:solidFill>
                  <a:srgbClr val="FF0000"/>
                </a:solidFill>
              </a:rPr>
              <a:t>        a) seguros, juros e demais importâncias pagas, recebidas ou debitadas, bem como descontos concedidos sob condição;</a:t>
            </a:r>
          </a:p>
          <a:p>
            <a:r>
              <a:rPr lang="pt-BR" dirty="0">
                <a:solidFill>
                  <a:srgbClr val="FF0000"/>
                </a:solidFill>
              </a:rPr>
              <a:t>        b) frete, caso o transporte seja efetuado pelo próprio remetente ou por sua conta e ordem e seja cobrado em separado</a:t>
            </a:r>
            <a:r>
              <a:rPr lang="pt-BR" dirty="0"/>
              <a:t>.</a:t>
            </a:r>
          </a:p>
          <a:p>
            <a:endParaRPr lang="pt-BR" dirty="0"/>
          </a:p>
        </p:txBody>
      </p:sp>
    </p:spTree>
    <p:extLst>
      <p:ext uri="{BB962C8B-B14F-4D97-AF65-F5344CB8AC3E}">
        <p14:creationId xmlns:p14="http://schemas.microsoft.com/office/powerpoint/2010/main" val="3720997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pt-BR" b="1" dirty="0" smtClean="0"/>
              <a:t>Obrigação acessória Art</a:t>
            </a:r>
            <a:r>
              <a:rPr lang="pt-BR" b="1" dirty="0"/>
              <a:t>. </a:t>
            </a:r>
            <a:r>
              <a:rPr lang="pt-BR" b="1" dirty="0" smtClean="0"/>
              <a:t>152</a:t>
            </a:r>
            <a:r>
              <a:rPr lang="pt-BR" b="1" dirty="0"/>
              <a:t> </a:t>
            </a:r>
            <a:endParaRPr lang="pt-BR" dirty="0"/>
          </a:p>
        </p:txBody>
      </p:sp>
      <p:sp>
        <p:nvSpPr>
          <p:cNvPr id="3" name="Espaço Reservado para Conteúdo 2"/>
          <p:cNvSpPr>
            <a:spLocks noGrp="1"/>
          </p:cNvSpPr>
          <p:nvPr>
            <p:ph idx="1"/>
          </p:nvPr>
        </p:nvSpPr>
        <p:spPr/>
        <p:txBody>
          <a:bodyPr/>
          <a:lstStyle/>
          <a:p>
            <a:r>
              <a:rPr lang="pt-BR" dirty="0"/>
              <a:t>IV - a Guia Nacional de Informação e Apuração do ICMS Substituição Tributária (GIA-ST), quando se tratar de contribuinte inscrito no Cadastro de Contribuinte do ICMS, localizado em outra unidade da Federação, que promova:</a:t>
            </a:r>
          </a:p>
          <a:p>
            <a:r>
              <a:rPr lang="pt-BR" dirty="0"/>
              <a:t>a) operações sujeitas à retenção do imposto em favor deste Estado;</a:t>
            </a:r>
          </a:p>
          <a:p>
            <a:r>
              <a:rPr lang="pt-BR" dirty="0"/>
              <a:t>b) operações ou prestações a que se referem os incisos XII e XIII do art. 1º deste Regulamento;</a:t>
            </a:r>
          </a:p>
          <a:p>
            <a:r>
              <a:rPr lang="pt-BR" dirty="0"/>
              <a:t>c) prestação interestadual de serviço de transporte de pessoas ou valores destinada a este Estado, tomada por consumidor final não contribuinte do imposto.” (</a:t>
            </a:r>
            <a:r>
              <a:rPr lang="pt-BR" dirty="0" err="1"/>
              <a:t>nr</a:t>
            </a:r>
            <a:r>
              <a:rPr lang="pt-BR" dirty="0"/>
              <a:t>)</a:t>
            </a:r>
          </a:p>
          <a:p>
            <a:endParaRPr lang="pt-BR" dirty="0"/>
          </a:p>
        </p:txBody>
      </p:sp>
    </p:spTree>
    <p:extLst>
      <p:ext uri="{BB962C8B-B14F-4D97-AF65-F5344CB8AC3E}">
        <p14:creationId xmlns:p14="http://schemas.microsoft.com/office/powerpoint/2010/main" val="20647314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Recomposição de alíquota </a:t>
            </a:r>
            <a:endParaRPr lang="pt-BR" dirty="0"/>
          </a:p>
        </p:txBody>
      </p:sp>
      <p:sp>
        <p:nvSpPr>
          <p:cNvPr id="3" name="Espaço Reservado para Conteúdo 2"/>
          <p:cNvSpPr>
            <a:spLocks noGrp="1"/>
          </p:cNvSpPr>
          <p:nvPr>
            <p:ph idx="1"/>
          </p:nvPr>
        </p:nvSpPr>
        <p:spPr/>
        <p:txBody>
          <a:bodyPr>
            <a:normAutofit fontScale="85000" lnSpcReduction="20000"/>
          </a:bodyPr>
          <a:lstStyle/>
          <a:p>
            <a:r>
              <a:rPr lang="pt-BR" b="1" dirty="0">
                <a:solidFill>
                  <a:srgbClr val="FF0000"/>
                </a:solidFill>
              </a:rPr>
              <a:t>Art. 42.</a:t>
            </a:r>
            <a:r>
              <a:rPr lang="pt-BR" dirty="0">
                <a:solidFill>
                  <a:srgbClr val="FF0000"/>
                </a:solidFill>
              </a:rPr>
              <a:t>  As alíquotas do imposto são</a:t>
            </a:r>
          </a:p>
          <a:p>
            <a:r>
              <a:rPr lang="pt-BR" dirty="0">
                <a:solidFill>
                  <a:srgbClr val="FF0000"/>
                </a:solidFill>
              </a:rPr>
              <a:t>§ 14.  Ficam a microempresa e a empresa de pequeno porte obrigadas a recolher, a título de antecipação do imposto, o valor resultante da aplicação do percentual relativo à diferença entre a alíquota interna e a interestadual e devido na entrada de mercadoria destinada a industrialização ou comercialização ou na utilização de serviço, em operação ou prestação oriunda de outra unidade da Federação, observado o disposto no inciso XXII do </a:t>
            </a:r>
            <a:r>
              <a:rPr lang="pt-BR" i="1" dirty="0">
                <a:solidFill>
                  <a:srgbClr val="FF0000"/>
                </a:solidFill>
              </a:rPr>
              <a:t>caput</a:t>
            </a:r>
            <a:r>
              <a:rPr lang="pt-BR" dirty="0">
                <a:solidFill>
                  <a:srgbClr val="FF0000"/>
                </a:solidFill>
              </a:rPr>
              <a:t> do art. 43 deste Regulamento.</a:t>
            </a:r>
          </a:p>
          <a:p>
            <a:r>
              <a:rPr lang="pt-BR" dirty="0"/>
              <a:t>§ 14. O contribuinte enquadrado como microempresa ou empresa de pequeno porte que receber em operação interestadual mercadoria para industrialização, comercialização ou utilização na prestação de serviço, fica obrigado a recolher, a título de antecipação do imposto, o valor correspondente à diferença entre a alíquota interna e a alíquota interestadual, observado o disposto no inciso I do § 8º e nos §§ 9º e 10 do art. 43 deste Regulamento</a:t>
            </a:r>
            <a:r>
              <a:rPr lang="pt-BR" dirty="0" smtClean="0"/>
              <a:t>.</a:t>
            </a:r>
          </a:p>
          <a:p>
            <a:r>
              <a:rPr lang="pt-BR" dirty="0" smtClean="0">
                <a:solidFill>
                  <a:schemeClr val="accent1">
                    <a:lumMod val="75000"/>
                  </a:schemeClr>
                </a:solidFill>
              </a:rPr>
              <a:t>Obs. Na recomposição de alíquota aplica-se o ICMS  por dentro. Observando o inciso I </a:t>
            </a:r>
            <a:r>
              <a:rPr lang="pt-BR" dirty="0">
                <a:solidFill>
                  <a:schemeClr val="accent1">
                    <a:lumMod val="75000"/>
                  </a:schemeClr>
                </a:solidFill>
              </a:rPr>
              <a:t>do § 8º </a:t>
            </a:r>
          </a:p>
          <a:p>
            <a:endParaRPr lang="pt-BR" dirty="0"/>
          </a:p>
        </p:txBody>
      </p:sp>
    </p:spTree>
    <p:extLst>
      <p:ext uri="{BB962C8B-B14F-4D97-AF65-F5344CB8AC3E}">
        <p14:creationId xmlns:p14="http://schemas.microsoft.com/office/powerpoint/2010/main" val="617359302"/>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err="1" smtClean="0"/>
              <a:t>Ex</a:t>
            </a:r>
            <a:r>
              <a:rPr lang="pt-BR" dirty="0" smtClean="0"/>
              <a:t> Cálculo da Recomposição de </a:t>
            </a:r>
            <a:r>
              <a:rPr lang="pt-BR" dirty="0" smtClean="0"/>
              <a:t>alíquota </a:t>
            </a:r>
            <a:r>
              <a:rPr lang="pt-BR" dirty="0" smtClean="0"/>
              <a:t>art. 42 §14</a:t>
            </a:r>
            <a:endParaRPr lang="pt-BR" dirty="0"/>
          </a:p>
        </p:txBody>
      </p:sp>
      <p:sp>
        <p:nvSpPr>
          <p:cNvPr id="3" name="Espaço Reservado para Conteúdo 2"/>
          <p:cNvSpPr>
            <a:spLocks noGrp="1"/>
          </p:cNvSpPr>
          <p:nvPr>
            <p:ph idx="1"/>
          </p:nvPr>
        </p:nvSpPr>
        <p:spPr/>
        <p:txBody>
          <a:bodyPr/>
          <a:lstStyle/>
          <a:p>
            <a:r>
              <a:rPr lang="pt-BR" b="1" dirty="0"/>
              <a:t>BC = 1.000,00, Alíquota 12%, ICMS 120,00, Alíquota Interna 18%</a:t>
            </a:r>
            <a:endParaRPr lang="pt-BR" dirty="0"/>
          </a:p>
          <a:p>
            <a:pPr marL="0" indent="0">
              <a:buNone/>
            </a:pPr>
            <a:r>
              <a:rPr lang="pt-BR" b="1" dirty="0"/>
              <a:t>O cálculo da DIFAL seria:</a:t>
            </a:r>
            <a:endParaRPr lang="pt-BR" dirty="0"/>
          </a:p>
          <a:p>
            <a:r>
              <a:rPr lang="pt-BR" b="1" dirty="0"/>
              <a:t>a1) 1.000,00-120,00= 880,00</a:t>
            </a:r>
            <a:endParaRPr lang="pt-BR" dirty="0"/>
          </a:p>
          <a:p>
            <a:r>
              <a:rPr lang="pt-BR" b="1" dirty="0"/>
              <a:t>a2) 880,00/0,82 = 1073,17</a:t>
            </a:r>
            <a:endParaRPr lang="pt-BR" dirty="0"/>
          </a:p>
          <a:p>
            <a:r>
              <a:rPr lang="pt-BR" b="1" dirty="0"/>
              <a:t>b) 1.073,17x18% = 193,17</a:t>
            </a:r>
            <a:endParaRPr lang="pt-BR" dirty="0"/>
          </a:p>
          <a:p>
            <a:r>
              <a:rPr lang="pt-BR" b="1" dirty="0"/>
              <a:t>c) 193,17-120,00 = 73,17</a:t>
            </a:r>
          </a:p>
          <a:p>
            <a:endParaRPr lang="pt-BR" dirty="0"/>
          </a:p>
        </p:txBody>
      </p:sp>
    </p:spTree>
    <p:extLst>
      <p:ext uri="{BB962C8B-B14F-4D97-AF65-F5344CB8AC3E}">
        <p14:creationId xmlns:p14="http://schemas.microsoft.com/office/powerpoint/2010/main" val="11524478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Obrigações Acessórias – Cadastro Simplificado</a:t>
            </a:r>
            <a:endParaRPr lang="pt-BR" dirty="0"/>
          </a:p>
        </p:txBody>
      </p:sp>
      <p:sp>
        <p:nvSpPr>
          <p:cNvPr id="3" name="Espaço Reservado para Conteúdo 2"/>
          <p:cNvSpPr>
            <a:spLocks noGrp="1"/>
          </p:cNvSpPr>
          <p:nvPr>
            <p:ph idx="1"/>
          </p:nvPr>
        </p:nvSpPr>
        <p:spPr/>
        <p:txBody>
          <a:bodyPr/>
          <a:lstStyle/>
          <a:p>
            <a:r>
              <a:rPr lang="pt-BR" dirty="0"/>
              <a:t>Art. 97. As pessoas que realizam operações relativas à circulação de mercadorias ou prestações de serviços de transporte interestadual ou intermunicipal ou de comunicação são obrigadas a inscrever cada um de seus estabelecimentos no Cadastro de Contribuintes do ICMS, no Cadastro de Produtor Rural Pessoa Física ou no </a:t>
            </a:r>
            <a:r>
              <a:rPr lang="pt-BR" dirty="0">
                <a:solidFill>
                  <a:srgbClr val="FF0000"/>
                </a:solidFill>
              </a:rPr>
              <a:t>Cadastro Simplificado de Contribuintes do ICMS - DIFAL</a:t>
            </a:r>
            <a:r>
              <a:rPr lang="pt-BR" dirty="0"/>
              <a:t>, conforme o caso, ressalvadas as hipóteses de dispensa expressa na legislação do imposto.” (</a:t>
            </a:r>
            <a:r>
              <a:rPr lang="pt-BR" dirty="0" err="1"/>
              <a:t>nr</a:t>
            </a:r>
            <a:r>
              <a:rPr lang="pt-BR" dirty="0"/>
              <a:t>)</a:t>
            </a:r>
          </a:p>
          <a:p>
            <a:pPr marL="0" indent="0">
              <a:buNone/>
            </a:pPr>
            <a:endParaRPr lang="pt-BR" dirty="0"/>
          </a:p>
        </p:txBody>
      </p:sp>
    </p:spTree>
    <p:extLst>
      <p:ext uri="{BB962C8B-B14F-4D97-AF65-F5344CB8AC3E}">
        <p14:creationId xmlns:p14="http://schemas.microsoft.com/office/powerpoint/2010/main" val="3442485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Obrigações Acessórias – Cadastro Simplificado</a:t>
            </a:r>
          </a:p>
        </p:txBody>
      </p:sp>
      <p:sp>
        <p:nvSpPr>
          <p:cNvPr id="3" name="Espaço Reservado para Conteúdo 2"/>
          <p:cNvSpPr>
            <a:spLocks noGrp="1"/>
          </p:cNvSpPr>
          <p:nvPr>
            <p:ph idx="1"/>
          </p:nvPr>
        </p:nvSpPr>
        <p:spPr/>
        <p:txBody>
          <a:bodyPr>
            <a:normAutofit/>
          </a:bodyPr>
          <a:lstStyle/>
          <a:p>
            <a:r>
              <a:rPr lang="pt-BR" dirty="0"/>
              <a:t>Do Cadastro Simplificado de Contribuintes do ICMS - DIFAL</a:t>
            </a:r>
          </a:p>
          <a:p>
            <a:r>
              <a:rPr lang="pt-BR" dirty="0"/>
              <a:t>Art.126-A. O contribuinte domiciliado em outra unidade da Federação que promova operações ou prestações interestaduais de que tratam os incisos XII e XIII do art. 1º deste Regulamento deverá cadastrar-se no Cadastro Simplificado de Contribuintes do ICMS - DIFAL.</a:t>
            </a:r>
          </a:p>
          <a:p>
            <a:endParaRPr lang="pt-BR" dirty="0"/>
          </a:p>
          <a:p>
            <a:endParaRPr lang="pt-BR" dirty="0"/>
          </a:p>
        </p:txBody>
      </p:sp>
    </p:spTree>
    <p:extLst>
      <p:ext uri="{BB962C8B-B14F-4D97-AF65-F5344CB8AC3E}">
        <p14:creationId xmlns:p14="http://schemas.microsoft.com/office/powerpoint/2010/main" val="13026562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Obrigações Acessórias – Cadastro Simplificado</a:t>
            </a:r>
          </a:p>
        </p:txBody>
      </p:sp>
      <p:sp>
        <p:nvSpPr>
          <p:cNvPr id="3" name="Espaço Reservado para Conteúdo 2"/>
          <p:cNvSpPr>
            <a:spLocks noGrp="1"/>
          </p:cNvSpPr>
          <p:nvPr>
            <p:ph idx="1"/>
          </p:nvPr>
        </p:nvSpPr>
        <p:spPr/>
        <p:txBody>
          <a:bodyPr>
            <a:normAutofit fontScale="85000" lnSpcReduction="20000"/>
          </a:bodyPr>
          <a:lstStyle/>
          <a:p>
            <a:r>
              <a:rPr lang="pt-BR" dirty="0"/>
              <a:t>§ 1º O disposto neste artigo não se aplica:</a:t>
            </a:r>
          </a:p>
          <a:p>
            <a:r>
              <a:rPr lang="pt-BR" dirty="0"/>
              <a:t>I - ao estabelecimento de contribuinte estabelecido em outra unidade da Federação que, para fins de cumprimento das obrigações como responsável por </a:t>
            </a:r>
            <a:r>
              <a:rPr lang="pt-BR" dirty="0" err="1"/>
              <a:t>subsituição</a:t>
            </a:r>
            <a:r>
              <a:rPr lang="pt-BR" dirty="0"/>
              <a:t> tributária, possua inscrição no Cadastro de Contribuintes do ICMS deste Estado, hipótese em que a referida inscrição será utilizada para o cumprimento das obrigações decorrentes das hipóteses de incidência previstas nos incisos XII e XIII do art. 1º deste Regulamento;</a:t>
            </a:r>
          </a:p>
          <a:p>
            <a:r>
              <a:rPr lang="pt-BR" dirty="0"/>
              <a:t>II - ao contribuinte estabelecido em outra unidade da Federação que tenha como atividade a prestação de serviço de transporte de pessoas ou de valores, hipótese em que deverá promover, observado o disposto em portaria da Subsecretaria da Receita Estadual, sua inscrição no Cadastro de Contribuintes do ICMS;</a:t>
            </a:r>
          </a:p>
          <a:p>
            <a:r>
              <a:rPr lang="pt-BR" dirty="0"/>
              <a:t>III - ao produtor rural estabelecido em outra unidade da Federação não inscrito no Registro Público de Empresas Mercantis, hipótese em que efetuará o recolhimento do imposto por operação, no prazo estabelecido na alínea “c” do inciso XVIII do art. 85 deste Regulamento.</a:t>
            </a:r>
          </a:p>
        </p:txBody>
      </p:sp>
    </p:spTree>
    <p:extLst>
      <p:ext uri="{BB962C8B-B14F-4D97-AF65-F5344CB8AC3E}">
        <p14:creationId xmlns:p14="http://schemas.microsoft.com/office/powerpoint/2010/main" val="103880440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Obrigações Acessórias – Cadastro Simplificado</a:t>
            </a:r>
          </a:p>
        </p:txBody>
      </p:sp>
      <p:sp>
        <p:nvSpPr>
          <p:cNvPr id="3" name="Espaço Reservado para Conteúdo 2"/>
          <p:cNvSpPr>
            <a:spLocks noGrp="1"/>
          </p:cNvSpPr>
          <p:nvPr>
            <p:ph idx="1"/>
          </p:nvPr>
        </p:nvSpPr>
        <p:spPr/>
        <p:txBody>
          <a:bodyPr/>
          <a:lstStyle/>
          <a:p>
            <a:r>
              <a:rPr lang="pt-BR" dirty="0"/>
              <a:t>§ 2º Para a inscrição de que trata o inciso II do § 1º, o contribuinte deverá recolher a taxa de expediente respectiva e apresentar à Diretoria de Cadastro, Arrecadação e Cobrança da Superintendência de Arrecadação e Informações Fiscais os seguintes documentos:</a:t>
            </a:r>
          </a:p>
          <a:p>
            <a:r>
              <a:rPr lang="pt-BR" dirty="0"/>
              <a:t>I - cópia reprográfica autenticada dos atos constitutivos da sociedade ou da declaração de empresário, devidamente atualizados, e, quando se tratar de sociedade por ações, também da ata da última assembleia de designação ou eleição da diretoria;</a:t>
            </a:r>
          </a:p>
          <a:p>
            <a:r>
              <a:rPr lang="pt-BR" dirty="0"/>
              <a:t>II - cópia do instrumento de procuração e do documento de identidade do procurador, se for o caso.</a:t>
            </a:r>
          </a:p>
          <a:p>
            <a:endParaRPr lang="pt-BR" dirty="0"/>
          </a:p>
        </p:txBody>
      </p:sp>
    </p:spTree>
    <p:extLst>
      <p:ext uri="{BB962C8B-B14F-4D97-AF65-F5344CB8AC3E}">
        <p14:creationId xmlns:p14="http://schemas.microsoft.com/office/powerpoint/2010/main" val="2142620386"/>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Obrigações Acessórias – Cadastro Simplificado</a:t>
            </a:r>
          </a:p>
        </p:txBody>
      </p:sp>
      <p:sp>
        <p:nvSpPr>
          <p:cNvPr id="3" name="Espaço Reservado para Conteúdo 2"/>
          <p:cNvSpPr>
            <a:spLocks noGrp="1"/>
          </p:cNvSpPr>
          <p:nvPr>
            <p:ph idx="1"/>
          </p:nvPr>
        </p:nvSpPr>
        <p:spPr/>
        <p:txBody>
          <a:bodyPr>
            <a:normAutofit fontScale="92500" lnSpcReduction="20000"/>
          </a:bodyPr>
          <a:lstStyle/>
          <a:p>
            <a:r>
              <a:rPr lang="pt-BR" dirty="0"/>
              <a:t>Art. 126-C. O cadastramento de contribuinte no Cadastro Simplificado de Contribuintes do ICMS - DIFAL será feito por meio do Sistema Integrado de Administração da Receita Estadual - SIARE -, observado o seguinte:</a:t>
            </a:r>
          </a:p>
          <a:p>
            <a:r>
              <a:rPr lang="pt-BR" dirty="0"/>
              <a:t>I - o contribuinte deverá encaminhar mensagem, assinada com Certificado Digital e-CNPJ, para o endereço eletrônico “saifdicacdcc@fazenda.mg.gov.br”, informando o seu nome empresarial (firma ou denominação), o número de inscrição do estabelecimento no CNPJ, o endereço de localização do estabelecimento, o endereço de e-mail do estabelecimento e o nome e o número de inscrição no CPF do administrador na Receita Federal do Brasil;</a:t>
            </a:r>
          </a:p>
          <a:p>
            <a:r>
              <a:rPr lang="pt-BR" dirty="0"/>
              <a:t>II - após recebimento de mensagem de retorno da Secretaria de Estado de Fazenda, o contribuinte deverá acessar o SIARE, utilizando o seu Certificado Digital e-CNPJ, e prestar as informações solicitadas, mediante preenchimento de campos próprios.</a:t>
            </a:r>
          </a:p>
          <a:p>
            <a:endParaRPr lang="pt-BR" dirty="0"/>
          </a:p>
        </p:txBody>
      </p:sp>
    </p:spTree>
    <p:extLst>
      <p:ext uri="{BB962C8B-B14F-4D97-AF65-F5344CB8AC3E}">
        <p14:creationId xmlns:p14="http://schemas.microsoft.com/office/powerpoint/2010/main" val="8054480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Obrigações Acessórias – Cadastro Simplificado</a:t>
            </a:r>
          </a:p>
        </p:txBody>
      </p:sp>
      <p:sp>
        <p:nvSpPr>
          <p:cNvPr id="3" name="Espaço Reservado para Conteúdo 2"/>
          <p:cNvSpPr>
            <a:spLocks noGrp="1"/>
          </p:cNvSpPr>
          <p:nvPr>
            <p:ph idx="1"/>
          </p:nvPr>
        </p:nvSpPr>
        <p:spPr/>
        <p:txBody>
          <a:bodyPr>
            <a:normAutofit lnSpcReduction="10000"/>
          </a:bodyPr>
          <a:lstStyle/>
          <a:p>
            <a:r>
              <a:rPr lang="pt-BR" dirty="0"/>
              <a:t>Art. 126-D. O contribuinte inscrito no Cadastro de Contribuinte do ICMS ou cadastrado no Cadastro Simplificado de Contribuintes do ICMS - DIFAL que por dois meses, consecutivos ou alternados, não recolher, no todo ou em parte, o ICMS devido nas hipóteses dos incisos XII e XIII do art. 1º deste Regulamento, ou seus acréscimos legais, poderá ter sua inscrição ou seu cadastro suspensos, até a regularização, ou cancelados, pela Diretoria de Gestão de Projetos da Superintendência de Fiscalização.</a:t>
            </a:r>
          </a:p>
          <a:p>
            <a:r>
              <a:rPr lang="pt-BR" dirty="0"/>
              <a:t>Parágrafo único. Para a reativação da inscrição cancelada o contribuinte deverá estar em situação que permita a emissão de certidão de débitos tributários negativa para com a Fazenda Pública deste Estado.”</a:t>
            </a:r>
          </a:p>
          <a:p>
            <a:endParaRPr lang="pt-BR" dirty="0"/>
          </a:p>
        </p:txBody>
      </p:sp>
    </p:spTree>
    <p:extLst>
      <p:ext uri="{BB962C8B-B14F-4D97-AF65-F5344CB8AC3E}">
        <p14:creationId xmlns:p14="http://schemas.microsoft.com/office/powerpoint/2010/main" val="276321644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ítulo 5"/>
          <p:cNvSpPr>
            <a:spLocks noGrp="1"/>
          </p:cNvSpPr>
          <p:nvPr>
            <p:ph type="title"/>
          </p:nvPr>
        </p:nvSpPr>
        <p:spPr/>
        <p:txBody>
          <a:bodyPr/>
          <a:lstStyle/>
          <a:p>
            <a:r>
              <a:rPr lang="pt-BR" dirty="0" smtClean="0"/>
              <a:t>Partilha para o Estado de Minas </a:t>
            </a:r>
            <a:endParaRPr lang="pt-BR" dirty="0"/>
          </a:p>
        </p:txBody>
      </p:sp>
      <p:sp>
        <p:nvSpPr>
          <p:cNvPr id="7" name="Espaço Reservado para Texto 6"/>
          <p:cNvSpPr>
            <a:spLocks noGrp="1"/>
          </p:cNvSpPr>
          <p:nvPr>
            <p:ph type="body" idx="1"/>
          </p:nvPr>
        </p:nvSpPr>
        <p:spPr/>
        <p:txBody>
          <a:bodyPr>
            <a:normAutofit fontScale="92500" lnSpcReduction="20000"/>
          </a:bodyPr>
          <a:lstStyle/>
          <a:p>
            <a:r>
              <a:rPr lang="pt-BR" dirty="0"/>
              <a:t>I - </a:t>
            </a:r>
            <a:r>
              <a:rPr lang="pt-BR" dirty="0" smtClean="0"/>
              <a:t> </a:t>
            </a:r>
            <a:r>
              <a:rPr lang="pt-BR" dirty="0"/>
              <a:t>consumidor final da mercadoria, bem ou serviço se encontrar localizado em seu território</a:t>
            </a:r>
            <a:r>
              <a:rPr lang="pt-BR" dirty="0" smtClean="0"/>
              <a:t>:</a:t>
            </a:r>
            <a:endParaRPr lang="pt-BR" dirty="0"/>
          </a:p>
        </p:txBody>
      </p:sp>
      <p:sp>
        <p:nvSpPr>
          <p:cNvPr id="8" name="Espaço Reservado para Conteúdo 7"/>
          <p:cNvSpPr>
            <a:spLocks noGrp="1"/>
          </p:cNvSpPr>
          <p:nvPr>
            <p:ph sz="half" idx="2"/>
          </p:nvPr>
        </p:nvSpPr>
        <p:spPr>
          <a:xfrm>
            <a:off x="839788" y="2505075"/>
            <a:ext cx="5157787" cy="1667680"/>
          </a:xfrm>
        </p:spPr>
        <p:txBody>
          <a:bodyPr>
            <a:normAutofit/>
          </a:bodyPr>
          <a:lstStyle/>
          <a:p>
            <a:r>
              <a:rPr lang="pt-BR" dirty="0"/>
              <a:t>a) no ano de 2016: 40</a:t>
            </a:r>
            <a:r>
              <a:rPr lang="pt-BR" dirty="0" smtClean="0"/>
              <a:t>%</a:t>
            </a:r>
            <a:endParaRPr lang="pt-BR" dirty="0"/>
          </a:p>
          <a:p>
            <a:r>
              <a:rPr lang="pt-BR" dirty="0"/>
              <a:t>b) no ano de 2017: 60</a:t>
            </a:r>
            <a:r>
              <a:rPr lang="pt-BR" dirty="0" smtClean="0"/>
              <a:t>%</a:t>
            </a:r>
            <a:endParaRPr lang="pt-BR" dirty="0"/>
          </a:p>
          <a:p>
            <a:r>
              <a:rPr lang="pt-BR" dirty="0"/>
              <a:t>c) no ano de 2018: 80% </a:t>
            </a:r>
          </a:p>
          <a:p>
            <a:endParaRPr lang="pt-BR" dirty="0"/>
          </a:p>
        </p:txBody>
      </p:sp>
      <p:sp>
        <p:nvSpPr>
          <p:cNvPr id="9" name="Espaço Reservado para Texto 8"/>
          <p:cNvSpPr>
            <a:spLocks noGrp="1"/>
          </p:cNvSpPr>
          <p:nvPr>
            <p:ph type="body" sz="quarter" idx="3"/>
          </p:nvPr>
        </p:nvSpPr>
        <p:spPr/>
        <p:txBody>
          <a:bodyPr>
            <a:normAutofit fontScale="92500" lnSpcReduction="20000"/>
          </a:bodyPr>
          <a:lstStyle/>
          <a:p>
            <a:r>
              <a:rPr lang="pt-BR" dirty="0"/>
              <a:t>II - </a:t>
            </a:r>
            <a:r>
              <a:rPr lang="pt-BR" dirty="0" smtClean="0"/>
              <a:t> </a:t>
            </a:r>
            <a:r>
              <a:rPr lang="pt-BR" dirty="0"/>
              <a:t>consumidor final da mercadoria, bem ou serviço se encontrar localizado em território de outro Estado:</a:t>
            </a:r>
          </a:p>
        </p:txBody>
      </p:sp>
      <p:sp>
        <p:nvSpPr>
          <p:cNvPr id="10" name="Espaço Reservado para Conteúdo 9"/>
          <p:cNvSpPr>
            <a:spLocks noGrp="1"/>
          </p:cNvSpPr>
          <p:nvPr>
            <p:ph sz="quarter" idx="4"/>
          </p:nvPr>
        </p:nvSpPr>
        <p:spPr>
          <a:xfrm>
            <a:off x="6172200" y="2505075"/>
            <a:ext cx="5183188" cy="1860863"/>
          </a:xfrm>
        </p:spPr>
        <p:txBody>
          <a:bodyPr>
            <a:normAutofit/>
          </a:bodyPr>
          <a:lstStyle/>
          <a:p>
            <a:r>
              <a:rPr lang="pt-BR" dirty="0"/>
              <a:t>a) no ano de 2016: 60% </a:t>
            </a:r>
          </a:p>
          <a:p>
            <a:r>
              <a:rPr lang="pt-BR" dirty="0"/>
              <a:t>b) no ano de 2017: 40% </a:t>
            </a:r>
          </a:p>
          <a:p>
            <a:r>
              <a:rPr lang="pt-BR" dirty="0"/>
              <a:t>c) no ano de 2018: 20% </a:t>
            </a:r>
          </a:p>
          <a:p>
            <a:endParaRPr lang="pt-BR" dirty="0"/>
          </a:p>
        </p:txBody>
      </p:sp>
      <p:sp>
        <p:nvSpPr>
          <p:cNvPr id="11" name="Retângulo 10"/>
          <p:cNvSpPr/>
          <p:nvPr/>
        </p:nvSpPr>
        <p:spPr>
          <a:xfrm>
            <a:off x="154546" y="4158578"/>
            <a:ext cx="11912958" cy="1938992"/>
          </a:xfrm>
          <a:prstGeom prst="rect">
            <a:avLst/>
          </a:prstGeom>
        </p:spPr>
        <p:txBody>
          <a:bodyPr wrap="square">
            <a:spAutoFit/>
          </a:bodyPr>
          <a:lstStyle/>
          <a:p>
            <a:r>
              <a:rPr lang="pt-BR" sz="2400" dirty="0" smtClean="0">
                <a:solidFill>
                  <a:srgbClr val="FF0000"/>
                </a:solidFill>
              </a:rPr>
              <a:t>Obs.: A ME, EPP E MEI inscritas no SIMPLES NACIONAL : </a:t>
            </a:r>
            <a:r>
              <a:rPr lang="pt-BR" sz="2400" dirty="0" smtClean="0">
                <a:solidFill>
                  <a:srgbClr val="0070C0"/>
                </a:solidFill>
              </a:rPr>
              <a:t>quando efetuarem venda e serviços para consumidor final em outro estado, não tem que recolher o DIFAL para MINAS GERAIS, somente para o estado de destino, no percentual do INCISO I </a:t>
            </a:r>
            <a:r>
              <a:rPr lang="pt-BR" sz="2400" dirty="0">
                <a:solidFill>
                  <a:srgbClr val="0070C0"/>
                </a:solidFill>
              </a:rPr>
              <a:t>não se aplica às operações ou prestações promovidas por contribuinte enquadrado como </a:t>
            </a:r>
            <a:r>
              <a:rPr lang="pt-BR" sz="2400" dirty="0">
                <a:solidFill>
                  <a:srgbClr val="FF0000"/>
                </a:solidFill>
              </a:rPr>
              <a:t>microempresa ou empresa de pequeno porte</a:t>
            </a:r>
            <a:r>
              <a:rPr lang="pt-BR" sz="2400" dirty="0" smtClean="0"/>
              <a:t>.</a:t>
            </a:r>
            <a:endParaRPr lang="pt-BR" sz="2400" dirty="0"/>
          </a:p>
        </p:txBody>
      </p:sp>
    </p:spTree>
    <p:extLst>
      <p:ext uri="{BB962C8B-B14F-4D97-AF65-F5344CB8AC3E}">
        <p14:creationId xmlns:p14="http://schemas.microsoft.com/office/powerpoint/2010/main" val="316452906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b="1" dirty="0" smtClean="0"/>
              <a:t>Da Incidência</a:t>
            </a:r>
            <a:endParaRPr lang="pt-BR" dirty="0"/>
          </a:p>
        </p:txBody>
      </p:sp>
      <p:sp>
        <p:nvSpPr>
          <p:cNvPr id="3" name="Espaço Reservado para Conteúdo 2"/>
          <p:cNvSpPr>
            <a:spLocks noGrp="1"/>
          </p:cNvSpPr>
          <p:nvPr>
            <p:ph idx="1"/>
          </p:nvPr>
        </p:nvSpPr>
        <p:spPr/>
        <p:txBody>
          <a:bodyPr>
            <a:normAutofit fontScale="92500" lnSpcReduction="20000"/>
          </a:bodyPr>
          <a:lstStyle/>
          <a:p>
            <a:r>
              <a:rPr lang="pt-BR" b="1" dirty="0">
                <a:solidFill>
                  <a:srgbClr val="FF0000"/>
                </a:solidFill>
              </a:rPr>
              <a:t>Art. </a:t>
            </a:r>
            <a:r>
              <a:rPr lang="pt-BR" b="1" dirty="0" smtClean="0">
                <a:solidFill>
                  <a:srgbClr val="FF0000"/>
                </a:solidFill>
              </a:rPr>
              <a:t>1º </a:t>
            </a:r>
            <a:r>
              <a:rPr lang="pt-BR" dirty="0" smtClean="0">
                <a:solidFill>
                  <a:srgbClr val="FF0000"/>
                </a:solidFill>
              </a:rPr>
              <a:t> O Imposto sobre Operações relativas à Circulação de Mercadorias e sobre Prestações de Serviços de Transporte Interestadual e  Intermunicipal e de Comunicação (ICMS) incide sobre:</a:t>
            </a:r>
          </a:p>
          <a:p>
            <a:r>
              <a:rPr lang="pt-BR" dirty="0"/>
              <a:t>XII - a operação interestadual que destine mercadoria ou bem a consumidor final não contribuinte do imposto, localizado neste Estado, relativamente à parcela do imposto correspondente à diferença entre a alíquota interna estabelecida para a mercadoria neste Estado e a alíquota interestadual;</a:t>
            </a:r>
          </a:p>
          <a:p>
            <a:r>
              <a:rPr lang="pt-BR" dirty="0"/>
              <a:t>XIII - a prestação interestadual de serviço destinada a este Estado, tomada por consumidor final não contribuinte do imposto, relativamente à parcela do imposto correspondente à diferença entre a alíquota interna estabelecida para a prestação do serviço neste Estado e a alíquota interestadual.” (</a:t>
            </a:r>
            <a:r>
              <a:rPr lang="pt-BR" dirty="0" err="1"/>
              <a:t>nr</a:t>
            </a:r>
            <a:r>
              <a:rPr lang="pt-BR" dirty="0"/>
              <a:t>)</a:t>
            </a:r>
          </a:p>
          <a:p>
            <a:endParaRPr lang="pt-BR" dirty="0"/>
          </a:p>
        </p:txBody>
      </p:sp>
    </p:spTree>
    <p:extLst>
      <p:ext uri="{BB962C8B-B14F-4D97-AF65-F5344CB8AC3E}">
        <p14:creationId xmlns:p14="http://schemas.microsoft.com/office/powerpoint/2010/main" val="2395614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Partilha para o Estado de Minas </a:t>
            </a:r>
          </a:p>
        </p:txBody>
      </p:sp>
      <p:sp>
        <p:nvSpPr>
          <p:cNvPr id="3" name="Espaço Reservado para Conteúdo 2"/>
          <p:cNvSpPr>
            <a:spLocks noGrp="1"/>
          </p:cNvSpPr>
          <p:nvPr>
            <p:ph idx="1"/>
          </p:nvPr>
        </p:nvSpPr>
        <p:spPr/>
        <p:txBody>
          <a:bodyPr>
            <a:normAutofit/>
          </a:bodyPr>
          <a:lstStyle/>
          <a:p>
            <a:r>
              <a:rPr lang="pt-BR" dirty="0"/>
              <a:t>§ 1º A partilha prevista no caput não se aplica à parcela devida a título de adicional de alíquota previsto para as operações internas de que trata o art. 12-A da Lei nº 6.763, de 26 de dezembro de 1975, estabelecido para os fins do disposto no § 1° do art. 82 do Ato das Disposições Constitucionais Transitórias da Constituição da República.</a:t>
            </a:r>
          </a:p>
          <a:p>
            <a:r>
              <a:rPr lang="pt-BR" dirty="0"/>
              <a:t>§ 2º A obrigação de que trata o inciso II do caput não se aplica às operações ou prestações promovidas por contribuinte enquadrado como microempresa ou empresa de pequeno porte.</a:t>
            </a:r>
          </a:p>
          <a:p>
            <a:endParaRPr lang="pt-BR" dirty="0"/>
          </a:p>
        </p:txBody>
      </p:sp>
    </p:spTree>
    <p:extLst>
      <p:ext uri="{BB962C8B-B14F-4D97-AF65-F5344CB8AC3E}">
        <p14:creationId xmlns:p14="http://schemas.microsoft.com/office/powerpoint/2010/main" val="39784981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Compensação na DAPI – outros débitos – Devida ao contribuinte mineiro na venda para consumidor final de outro estado.</a:t>
            </a:r>
            <a:endParaRPr lang="pt-BR" dirty="0"/>
          </a:p>
        </p:txBody>
      </p:sp>
      <p:sp>
        <p:nvSpPr>
          <p:cNvPr id="3" name="Espaço Reservado para Conteúdo 2"/>
          <p:cNvSpPr>
            <a:spLocks noGrp="1"/>
          </p:cNvSpPr>
          <p:nvPr>
            <p:ph idx="1"/>
          </p:nvPr>
        </p:nvSpPr>
        <p:spPr>
          <a:xfrm>
            <a:off x="730624" y="2180627"/>
            <a:ext cx="10515600" cy="4351338"/>
          </a:xfrm>
        </p:spPr>
        <p:txBody>
          <a:bodyPr>
            <a:normAutofit fontScale="92500" lnSpcReduction="20000"/>
          </a:bodyPr>
          <a:lstStyle/>
          <a:p>
            <a:r>
              <a:rPr lang="pt-BR" dirty="0"/>
              <a:t>§ 3º A parcela do ICMS devida a este Estado nos termos das alíneas do inciso II do caput poderá ser compensada com o montante do imposto cobrado nas operações ou prestações anteriores, hipótese em que o contribuinte deverá totalizar o valor devido no período de apuração e lançar o respectivo valor no campo 74 do quadro “Outros </a:t>
            </a:r>
            <a:r>
              <a:rPr lang="pt-BR" dirty="0" smtClean="0"/>
              <a:t>Créditos/Débitos</a:t>
            </a:r>
            <a:r>
              <a:rPr lang="pt-BR" dirty="0"/>
              <a:t>” da Declaração de Apuração e Informação do ICMS - DAPI</a:t>
            </a:r>
            <a:r>
              <a:rPr lang="pt-BR" dirty="0" smtClean="0"/>
              <a:t>.</a:t>
            </a:r>
            <a:r>
              <a:rPr lang="pt-BR" dirty="0"/>
              <a:t> </a:t>
            </a:r>
            <a:endParaRPr lang="pt-BR" dirty="0" smtClean="0"/>
          </a:p>
          <a:p>
            <a:r>
              <a:rPr lang="pt-BR" dirty="0" smtClean="0"/>
              <a:t>A </a:t>
            </a:r>
            <a:r>
              <a:rPr lang="pt-BR" dirty="0"/>
              <a:t>parcela da partilha do ICMS devida ao Estado de Minas Gerais por contribuinte inscrito no Cadastro de Contribuintes do ICMS do Estado (parcela da origem) poderá ser compensada com o ICMS creditado na sua escrita fiscal. </a:t>
            </a:r>
            <a:endParaRPr lang="pt-BR" dirty="0" smtClean="0"/>
          </a:p>
          <a:p>
            <a:r>
              <a:rPr lang="pt-BR" dirty="0" smtClean="0"/>
              <a:t>Nesse </a:t>
            </a:r>
            <a:r>
              <a:rPr lang="pt-BR" dirty="0"/>
              <a:t>caso, o contribuinte deverá totalizar o valor devido no período de apuração e lançar o respectivo valor no campo 74 do quadro Outros Créditos/Débitos da Declaração de Apuração e Informação do ICMS - DAPI</a:t>
            </a:r>
            <a:r>
              <a:rPr lang="pt-BR" dirty="0" smtClean="0"/>
              <a:t>.</a:t>
            </a:r>
            <a:endParaRPr lang="pt-BR" dirty="0"/>
          </a:p>
          <a:p>
            <a:endParaRPr lang="pt-BR" dirty="0" smtClean="0"/>
          </a:p>
          <a:p>
            <a:endParaRPr lang="pt-BR" dirty="0"/>
          </a:p>
          <a:p>
            <a:pPr marL="0" indent="0">
              <a:buNone/>
            </a:pPr>
            <a:endParaRPr lang="pt-BR" dirty="0"/>
          </a:p>
        </p:txBody>
      </p:sp>
    </p:spTree>
    <p:extLst>
      <p:ext uri="{BB962C8B-B14F-4D97-AF65-F5344CB8AC3E}">
        <p14:creationId xmlns:p14="http://schemas.microsoft.com/office/powerpoint/2010/main" val="24486211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fade">
                                      <p:cBhvr>
                                        <p:cTn id="2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Compensação na DAPI - Devoluções</a:t>
            </a:r>
            <a:endParaRPr lang="pt-BR" dirty="0"/>
          </a:p>
        </p:txBody>
      </p:sp>
      <p:sp>
        <p:nvSpPr>
          <p:cNvPr id="3" name="Espaço Reservado para Conteúdo 2"/>
          <p:cNvSpPr>
            <a:spLocks noGrp="1"/>
          </p:cNvSpPr>
          <p:nvPr>
            <p:ph idx="1"/>
          </p:nvPr>
        </p:nvSpPr>
        <p:spPr/>
        <p:txBody>
          <a:bodyPr/>
          <a:lstStyle/>
          <a:p>
            <a:r>
              <a:rPr lang="pt-BR" dirty="0"/>
              <a:t>§ 4º Nas hipóteses de devolução ou retorno de mercadoria promovida por consumidor final localizado em outra unidade da Federação com destino a contribuinte estabelecido neste Estado, a parcela do imposto de que trata o inciso II do caput será restituída ao contribuinte, observado o seguinte:</a:t>
            </a:r>
          </a:p>
          <a:p>
            <a:r>
              <a:rPr lang="pt-BR" dirty="0"/>
              <a:t>I - o contribuinte deverá emitir a NF-e relativa à entrada da mercadoria no estabelecimento;</a:t>
            </a:r>
          </a:p>
          <a:p>
            <a:r>
              <a:rPr lang="pt-BR" dirty="0"/>
              <a:t>II - ao final do período de apuração, o contribuinte deverá totalizar os valores a serem restituídos e lançar a soma no campo 71 do quadro “Outros Créditos/Débitos” da DAPI.</a:t>
            </a:r>
          </a:p>
          <a:p>
            <a:endParaRPr lang="pt-BR" dirty="0"/>
          </a:p>
        </p:txBody>
      </p:sp>
    </p:spTree>
    <p:extLst>
      <p:ext uri="{BB962C8B-B14F-4D97-AF65-F5344CB8AC3E}">
        <p14:creationId xmlns:p14="http://schemas.microsoft.com/office/powerpoint/2010/main" val="382085710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Compensação/Restituição Para contribuinte Mineiro que vendeu para consumidor de outra  UF</a:t>
            </a:r>
            <a:endParaRPr lang="pt-BR" dirty="0"/>
          </a:p>
        </p:txBody>
      </p:sp>
      <p:sp>
        <p:nvSpPr>
          <p:cNvPr id="3" name="Espaço Reservado para Conteúdo 2"/>
          <p:cNvSpPr>
            <a:spLocks noGrp="1"/>
          </p:cNvSpPr>
          <p:nvPr>
            <p:ph idx="1"/>
          </p:nvPr>
        </p:nvSpPr>
        <p:spPr/>
        <p:txBody>
          <a:bodyPr/>
          <a:lstStyle/>
          <a:p>
            <a:r>
              <a:rPr lang="pt-BR" dirty="0"/>
              <a:t>No caso de devolução ou retorno de mercadoria promovida por consumidor final localizado em outra unidade da Federação com destino a contribuinte estabelecido neste Estado, a parcela relativa à partilha do imposto será restituída ao contribuinte. </a:t>
            </a:r>
            <a:endParaRPr lang="pt-BR" dirty="0" smtClean="0"/>
          </a:p>
          <a:p>
            <a:r>
              <a:rPr lang="pt-BR" dirty="0" smtClean="0"/>
              <a:t>O </a:t>
            </a:r>
            <a:r>
              <a:rPr lang="pt-BR" dirty="0"/>
              <a:t>contribuinte deverá emitir a NF-e relativa à entrada da mercadoria no estabelecimento e, ao final do período de apuração, deverá totalizar os valores a serem restituídos e lançar a soma no campo 71 do quadro “Outros Créditos/Débitos da DAPI”.</a:t>
            </a:r>
          </a:p>
          <a:p>
            <a:endParaRPr lang="pt-BR" dirty="0"/>
          </a:p>
        </p:txBody>
      </p:sp>
    </p:spTree>
    <p:extLst>
      <p:ext uri="{BB962C8B-B14F-4D97-AF65-F5344CB8AC3E}">
        <p14:creationId xmlns:p14="http://schemas.microsoft.com/office/powerpoint/2010/main" val="121236814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pt-BR" sz="3200" dirty="0" smtClean="0"/>
              <a:t>Compensação Devolução compras – Devolução Para contribuinte do Estado  que vendeu para consumidor mineiro</a:t>
            </a:r>
            <a:endParaRPr lang="pt-BR" sz="3200" dirty="0"/>
          </a:p>
        </p:txBody>
      </p:sp>
      <p:sp>
        <p:nvSpPr>
          <p:cNvPr id="3" name="Espaço Reservado para Conteúdo 2"/>
          <p:cNvSpPr>
            <a:spLocks noGrp="1"/>
          </p:cNvSpPr>
          <p:nvPr>
            <p:ph idx="1"/>
          </p:nvPr>
        </p:nvSpPr>
        <p:spPr/>
        <p:txBody>
          <a:bodyPr>
            <a:normAutofit/>
          </a:bodyPr>
          <a:lstStyle/>
          <a:p>
            <a:r>
              <a:rPr lang="pt-BR" dirty="0"/>
              <a:t>Art. 95-A. Nas hipóteses de devolução ou retorno de mercadoria promovida por consumidor final localizado neste Estado com destino a contribuinte estabelecido em outra unidade da Federação, o imposto correspondente à diferença entre a alíquota interna estabelecida para a mercadoria neste Estado e a alíquota interestadual, a que se refere o inciso XII do art. 1º deste Regulamento, destacado na Nota Fiscal Eletrônica (NF-e) relativa à operação de saída do estabelecimento, poderá ser compensado com débito decorrente de mesmo fato gerador, desde que:</a:t>
            </a:r>
          </a:p>
          <a:p>
            <a:pPr marL="0" indent="0">
              <a:buNone/>
            </a:pPr>
            <a:endParaRPr lang="pt-BR" dirty="0"/>
          </a:p>
        </p:txBody>
      </p:sp>
    </p:spTree>
    <p:extLst>
      <p:ext uri="{BB962C8B-B14F-4D97-AF65-F5344CB8AC3E}">
        <p14:creationId xmlns:p14="http://schemas.microsoft.com/office/powerpoint/2010/main" val="196156718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Autofit/>
          </a:bodyPr>
          <a:lstStyle/>
          <a:p>
            <a:r>
              <a:rPr lang="pt-BR" sz="3200" dirty="0"/>
              <a:t>Compensação Devolução compras – Para contribuinte </a:t>
            </a:r>
            <a:r>
              <a:rPr lang="pt-BR" sz="3200" dirty="0" smtClean="0"/>
              <a:t>UF </a:t>
            </a:r>
            <a:r>
              <a:rPr lang="pt-BR" sz="3200" dirty="0"/>
              <a:t>que vendeu para consumidor mineiro</a:t>
            </a:r>
          </a:p>
        </p:txBody>
      </p:sp>
      <p:sp>
        <p:nvSpPr>
          <p:cNvPr id="3" name="Espaço Reservado para Conteúdo 2"/>
          <p:cNvSpPr>
            <a:spLocks noGrp="1"/>
          </p:cNvSpPr>
          <p:nvPr>
            <p:ph idx="1"/>
          </p:nvPr>
        </p:nvSpPr>
        <p:spPr/>
        <p:txBody>
          <a:bodyPr>
            <a:normAutofit lnSpcReduction="10000"/>
          </a:bodyPr>
          <a:lstStyle/>
          <a:p>
            <a:r>
              <a:rPr lang="pt-BR" dirty="0"/>
              <a:t>I - o contribuinte seja inscrito no Cadastro de Contribuintes do ICMS ou cadastrado no Cadastro Simplificado de Contribuintes do ICMS - DIFAL, ambos deste Estado;</a:t>
            </a:r>
          </a:p>
          <a:p>
            <a:r>
              <a:rPr lang="pt-BR" dirty="0"/>
              <a:t>II - seja emitida a NF-e relativa à entrada da mercadoria no estabelecimento.</a:t>
            </a:r>
          </a:p>
          <a:p>
            <a:r>
              <a:rPr lang="pt-BR" dirty="0"/>
              <a:t>Parágrafo único. A parcela devida a título de adicional de alíquota previsto para as operações internas de que trata o art. 12-A da Lei nº 6.763, de 26 de dezembro de 1975, estabelecido para os fins do disposto no § 1° do art. 82 do Ato das Disposições Constitucionais Transitórias da Constituição da República, somente poderá ser compensada com parcela de mesmo título</a:t>
            </a:r>
          </a:p>
        </p:txBody>
      </p:sp>
    </p:spTree>
    <p:extLst>
      <p:ext uri="{BB962C8B-B14F-4D97-AF65-F5344CB8AC3E}">
        <p14:creationId xmlns:p14="http://schemas.microsoft.com/office/powerpoint/2010/main" val="3536518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PRAZO PARA PAGAMENTO</a:t>
            </a:r>
          </a:p>
        </p:txBody>
      </p:sp>
      <p:sp>
        <p:nvSpPr>
          <p:cNvPr id="3" name="Espaço Reservado para Conteúdo 2"/>
          <p:cNvSpPr>
            <a:spLocks noGrp="1"/>
          </p:cNvSpPr>
          <p:nvPr>
            <p:ph idx="1"/>
          </p:nvPr>
        </p:nvSpPr>
        <p:spPr/>
        <p:txBody>
          <a:bodyPr>
            <a:normAutofit fontScale="85000" lnSpcReduction="20000"/>
          </a:bodyPr>
          <a:lstStyle/>
          <a:p>
            <a:r>
              <a:rPr lang="pt-BR" b="1" dirty="0"/>
              <a:t>Art. 5º</a:t>
            </a:r>
            <a:r>
              <a:rPr lang="pt-BR" dirty="0"/>
              <a:t> O art. 85 do RICMS fica acrescido do inciso XVIII, com a seguinte redação:</a:t>
            </a:r>
          </a:p>
          <a:p>
            <a:r>
              <a:rPr lang="pt-BR" dirty="0"/>
              <a:t>“Art. 85..............................................................................................................................</a:t>
            </a:r>
          </a:p>
          <a:p>
            <a:r>
              <a:rPr lang="pt-BR" dirty="0"/>
              <a:t>XVIII - relativamente à parcela do imposto correspondente à diferença entre a alíquota interna estabelecida para a mercadoria ou serviço neste Estado e a alíquota interestadual, a que se referem os incisos XII e XIII do art. 1º deste Regulamento, devida por contribuinte estabelecido em outra unidade da Federação:</a:t>
            </a:r>
          </a:p>
          <a:p>
            <a:r>
              <a:rPr lang="pt-BR" dirty="0"/>
              <a:t>a) até o dia 15 (quinze) do mês subsequente ao da realização da operação ou do início da prestação promovida por contribuinte:</a:t>
            </a:r>
          </a:p>
          <a:p>
            <a:r>
              <a:rPr lang="pt-BR" dirty="0"/>
              <a:t>a.1) cadastrado no Cadastro Simplificado de Contribuintes do ICMS - DIFAL;</a:t>
            </a:r>
          </a:p>
          <a:p>
            <a:r>
              <a:rPr lang="pt-BR" dirty="0"/>
              <a:t>a.2) inscrito no Cadastro de Contribuintes do ICMS deste Estado e que não se enquadre como substituto tributário nas operações com mercadorias destinadas ao Estado de Minas Gerais</a:t>
            </a:r>
            <a:r>
              <a:rPr lang="pt-BR" dirty="0" smtClean="0"/>
              <a:t>;</a:t>
            </a:r>
            <a:endParaRPr lang="pt-BR" dirty="0"/>
          </a:p>
        </p:txBody>
      </p:sp>
    </p:spTree>
    <p:extLst>
      <p:ext uri="{BB962C8B-B14F-4D97-AF65-F5344CB8AC3E}">
        <p14:creationId xmlns:p14="http://schemas.microsoft.com/office/powerpoint/2010/main" val="4102688034"/>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a:t>PRAZO PARA PAGAMENTO</a:t>
            </a:r>
          </a:p>
        </p:txBody>
      </p:sp>
      <p:sp>
        <p:nvSpPr>
          <p:cNvPr id="3" name="Espaço Reservado para Conteúdo 2"/>
          <p:cNvSpPr>
            <a:spLocks noGrp="1"/>
          </p:cNvSpPr>
          <p:nvPr>
            <p:ph idx="1"/>
          </p:nvPr>
        </p:nvSpPr>
        <p:spPr/>
        <p:txBody>
          <a:bodyPr>
            <a:normAutofit lnSpcReduction="10000"/>
          </a:bodyPr>
          <a:lstStyle/>
          <a:p>
            <a:r>
              <a:rPr lang="pt-BR" dirty="0"/>
              <a:t>b) no prazo estabelecido para pagamento do imposto devido a título de </a:t>
            </a:r>
            <a:r>
              <a:rPr lang="pt-BR" dirty="0" smtClean="0"/>
              <a:t>substituição </a:t>
            </a:r>
            <a:r>
              <a:rPr lang="pt-BR" dirty="0"/>
              <a:t>tributária,</a:t>
            </a:r>
          </a:p>
          <a:p>
            <a:r>
              <a:rPr lang="pt-BR" dirty="0"/>
              <a:t>quando se tratar de operação ou prestação promovida por contribuinte inscrito no Cadastro de Contribuintes do ICMS deste Estado e que se enquadre como substituto tributário nas operações com mercadorias destinadas ao Estado de Minas Gerais;</a:t>
            </a:r>
          </a:p>
          <a:p>
            <a:r>
              <a:rPr lang="pt-BR" dirty="0"/>
              <a:t>c) até o momento da saída da mercadoria ou do início da prestação do serviço, quando se tratar de operação ou prestação promovida por contribuinte não inscrito no Cadastro de Contribuintes do ICMS deste Estado ou não cadastrado no Cadastro Simplificado de Contribuintes do ICMS - DIFAL</a:t>
            </a:r>
          </a:p>
          <a:p>
            <a:endParaRPr lang="pt-BR" dirty="0"/>
          </a:p>
          <a:p>
            <a:endParaRPr lang="pt-BR" dirty="0"/>
          </a:p>
        </p:txBody>
      </p:sp>
    </p:spTree>
    <p:extLst>
      <p:ext uri="{BB962C8B-B14F-4D97-AF65-F5344CB8AC3E}">
        <p14:creationId xmlns:p14="http://schemas.microsoft.com/office/powerpoint/2010/main" val="3915097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p:cNvSpPr>
            <a:spLocks noGrp="1"/>
          </p:cNvSpPr>
          <p:nvPr>
            <p:ph type="title"/>
          </p:nvPr>
        </p:nvSpPr>
        <p:spPr/>
        <p:txBody>
          <a:bodyPr/>
          <a:lstStyle/>
          <a:p>
            <a:r>
              <a:rPr lang="pt-BR" dirty="0" smtClean="0"/>
              <a:t>obrigado</a:t>
            </a:r>
            <a:endParaRPr lang="pt-BR" dirty="0"/>
          </a:p>
        </p:txBody>
      </p:sp>
      <p:sp>
        <p:nvSpPr>
          <p:cNvPr id="5" name="Espaço Reservado para Texto 4"/>
          <p:cNvSpPr>
            <a:spLocks noGrp="1"/>
          </p:cNvSpPr>
          <p:nvPr>
            <p:ph type="body" idx="1"/>
          </p:nvPr>
        </p:nvSpPr>
        <p:spPr/>
        <p:txBody>
          <a:bodyPr>
            <a:normAutofit fontScale="92500" lnSpcReduction="10000"/>
          </a:bodyPr>
          <a:lstStyle/>
          <a:p>
            <a:r>
              <a:rPr lang="pt-BR" sz="3200" b="1" dirty="0" smtClean="0">
                <a:solidFill>
                  <a:srgbClr val="FF0000"/>
                </a:solidFill>
              </a:rPr>
              <a:t>Não esgotamos o assunto.</a:t>
            </a:r>
          </a:p>
          <a:p>
            <a:r>
              <a:rPr lang="pt-BR" sz="3200" b="1" dirty="0" smtClean="0">
                <a:solidFill>
                  <a:srgbClr val="FF0000"/>
                </a:solidFill>
              </a:rPr>
              <a:t>Esperamos orientação tributária em breve</a:t>
            </a:r>
          </a:p>
          <a:p>
            <a:r>
              <a:rPr lang="pt-BR" sz="3200" b="1" dirty="0" smtClean="0">
                <a:solidFill>
                  <a:srgbClr val="FF0000"/>
                </a:solidFill>
              </a:rPr>
              <a:t>Desculpem pelo achismo.</a:t>
            </a:r>
          </a:p>
          <a:p>
            <a:endParaRPr lang="pt-BR" sz="3200" b="1" dirty="0">
              <a:solidFill>
                <a:srgbClr val="FF0000"/>
              </a:solidFill>
            </a:endParaRPr>
          </a:p>
          <a:p>
            <a:endParaRPr lang="pt-BR" dirty="0" smtClean="0"/>
          </a:p>
          <a:p>
            <a:endParaRPr lang="pt-BR" dirty="0"/>
          </a:p>
        </p:txBody>
      </p:sp>
    </p:spTree>
    <p:extLst>
      <p:ext uri="{BB962C8B-B14F-4D97-AF65-F5344CB8AC3E}">
        <p14:creationId xmlns:p14="http://schemas.microsoft.com/office/powerpoint/2010/main" val="24193142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HIPÓTESE DE INCIDENCIA</a:t>
            </a:r>
            <a:endParaRPr lang="pt-BR" dirty="0"/>
          </a:p>
        </p:txBody>
      </p:sp>
      <p:sp>
        <p:nvSpPr>
          <p:cNvPr id="3" name="Espaço Reservado para Conteúdo 2"/>
          <p:cNvSpPr>
            <a:spLocks noGrp="1"/>
          </p:cNvSpPr>
          <p:nvPr>
            <p:ph idx="1"/>
          </p:nvPr>
        </p:nvSpPr>
        <p:spPr/>
        <p:txBody>
          <a:bodyPr/>
          <a:lstStyle/>
          <a:p>
            <a:r>
              <a:rPr lang="pt-BR" dirty="0"/>
              <a:t>1. no art. </a:t>
            </a:r>
            <a:r>
              <a:rPr lang="pt-BR" dirty="0" smtClean="0"/>
              <a:t>1º:</a:t>
            </a:r>
          </a:p>
          <a:p>
            <a:r>
              <a:rPr lang="pt-BR" dirty="0" smtClean="0"/>
              <a:t>XII -  DIFAL – Sobre Mercadoria ou Bem</a:t>
            </a:r>
          </a:p>
          <a:p>
            <a:r>
              <a:rPr lang="pt-BR" dirty="0" smtClean="0"/>
              <a:t>XIII – DIFAL – Sobre a Prestação de serviço</a:t>
            </a:r>
            <a:endParaRPr lang="pt-BR" dirty="0"/>
          </a:p>
        </p:txBody>
      </p:sp>
    </p:spTree>
    <p:extLst>
      <p:ext uri="{BB962C8B-B14F-4D97-AF65-F5344CB8AC3E}">
        <p14:creationId xmlns:p14="http://schemas.microsoft.com/office/powerpoint/2010/main" val="38170785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dirty="0" smtClean="0"/>
              <a:t>Art. 43 § 8º </a:t>
            </a:r>
            <a:endParaRPr lang="pt-BR" dirty="0"/>
          </a:p>
        </p:txBody>
      </p:sp>
      <p:sp>
        <p:nvSpPr>
          <p:cNvPr id="3" name="Espaço Reservado para Conteúdo 2"/>
          <p:cNvSpPr>
            <a:spLocks noGrp="1"/>
          </p:cNvSpPr>
          <p:nvPr>
            <p:ph idx="1"/>
          </p:nvPr>
        </p:nvSpPr>
        <p:spPr/>
        <p:txBody>
          <a:bodyPr/>
          <a:lstStyle/>
          <a:p>
            <a:r>
              <a:rPr lang="pt-BR" dirty="0" smtClean="0"/>
              <a:t> </a:t>
            </a:r>
            <a:r>
              <a:rPr lang="pt-BR" dirty="0"/>
              <a:t>no art. 43, §§ 8o a 10, para estabelecer a forma de cálculo do ICMS devido na aquisição de mercadoria </a:t>
            </a:r>
            <a:r>
              <a:rPr lang="pt-BR" dirty="0">
                <a:solidFill>
                  <a:srgbClr val="FF0000"/>
                </a:solidFill>
              </a:rPr>
              <a:t>em operação interestadual por consumidor final contribuinte do ICMS </a:t>
            </a:r>
            <a:r>
              <a:rPr lang="pt-BR" dirty="0"/>
              <a:t>e na aquisição de mercadorias ou serviços em operação ou prestação interestadual por consumidor final não contribuinte do ICMS. </a:t>
            </a:r>
            <a:endParaRPr lang="pt-BR" dirty="0" smtClean="0"/>
          </a:p>
          <a:p>
            <a:r>
              <a:rPr lang="pt-BR" dirty="0" smtClean="0">
                <a:solidFill>
                  <a:srgbClr val="FF0000"/>
                </a:solidFill>
              </a:rPr>
              <a:t>Nesses </a:t>
            </a:r>
            <a:r>
              <a:rPr lang="pt-BR" dirty="0">
                <a:solidFill>
                  <a:srgbClr val="FF0000"/>
                </a:solidFill>
              </a:rPr>
              <a:t>casos, o imposto relativo à diferença entre alíquotas </a:t>
            </a:r>
            <a:r>
              <a:rPr lang="pt-BR" dirty="0"/>
              <a:t>deverá compor a própria base de cálculo e o </a:t>
            </a:r>
            <a:r>
              <a:rPr lang="pt-BR" dirty="0">
                <a:solidFill>
                  <a:srgbClr val="FF0000"/>
                </a:solidFill>
              </a:rPr>
              <a:t>adicional de alíquotas </a:t>
            </a:r>
            <a:r>
              <a:rPr lang="pt-BR" dirty="0"/>
              <a:t>destinado ao Fundo de Erradicação da Miséria, de que trata o art. 12-A da Lei no 6.763/75, </a:t>
            </a:r>
            <a:r>
              <a:rPr lang="pt-BR" dirty="0">
                <a:solidFill>
                  <a:srgbClr val="FF0000"/>
                </a:solidFill>
              </a:rPr>
              <a:t>será considerado para a obtenção da alíquota interna nas operações com mercadorias</a:t>
            </a:r>
            <a:r>
              <a:rPr lang="pt-BR" dirty="0"/>
              <a:t>, se for o caso.</a:t>
            </a:r>
          </a:p>
          <a:p>
            <a:endParaRPr lang="pt-BR" dirty="0"/>
          </a:p>
        </p:txBody>
      </p:sp>
    </p:spTree>
    <p:extLst>
      <p:ext uri="{BB962C8B-B14F-4D97-AF65-F5344CB8AC3E}">
        <p14:creationId xmlns:p14="http://schemas.microsoft.com/office/powerpoint/2010/main" val="33591897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Art. 43 § 8º -  Cálculo Diferença de Alíquota Contribuintes do imposto INCISO I</a:t>
            </a:r>
            <a:endParaRPr lang="pt-BR" dirty="0"/>
          </a:p>
        </p:txBody>
      </p:sp>
      <p:sp>
        <p:nvSpPr>
          <p:cNvPr id="3" name="Espaço Reservado para Conteúdo 2"/>
          <p:cNvSpPr>
            <a:spLocks noGrp="1"/>
          </p:cNvSpPr>
          <p:nvPr>
            <p:ph idx="1"/>
          </p:nvPr>
        </p:nvSpPr>
        <p:spPr/>
        <p:txBody>
          <a:bodyPr>
            <a:normAutofit lnSpcReduction="10000"/>
          </a:bodyPr>
          <a:lstStyle/>
          <a:p>
            <a:r>
              <a:rPr lang="pt-BR" b="1" dirty="0"/>
              <a:t>Art. 2º</a:t>
            </a:r>
            <a:r>
              <a:rPr lang="pt-BR" dirty="0"/>
              <a:t> O art. 43 do RICMS fica acrescido dos §§ 8º a 14, com a seguinte redação:</a:t>
            </a:r>
          </a:p>
          <a:p>
            <a:r>
              <a:rPr lang="pt-BR" dirty="0"/>
              <a:t>“Art. </a:t>
            </a:r>
            <a:r>
              <a:rPr lang="pt-BR" dirty="0" smtClean="0"/>
              <a:t>43</a:t>
            </a:r>
          </a:p>
          <a:p>
            <a:pPr marL="0" indent="0">
              <a:buNone/>
            </a:pPr>
            <a:r>
              <a:rPr lang="pt-BR" dirty="0" smtClean="0"/>
              <a:t>§ </a:t>
            </a:r>
            <a:r>
              <a:rPr lang="pt-BR" dirty="0"/>
              <a:t>8º Para cálculo da parcela do imposto correspondente à diferença entre a alíquota interna e a alíquota interestadual, devida a este Estado, será observado o seguinte:</a:t>
            </a:r>
          </a:p>
          <a:p>
            <a:pPr marL="0" indent="0">
              <a:buNone/>
            </a:pPr>
            <a:r>
              <a:rPr lang="pt-BR" dirty="0"/>
              <a:t>I - na hipótese do inciso VII do caput do art. 1º deste Regulamento:</a:t>
            </a:r>
          </a:p>
          <a:p>
            <a:pPr marL="0" indent="0">
              <a:buNone/>
            </a:pPr>
            <a:r>
              <a:rPr lang="pt-BR" i="1" u="sng" dirty="0" err="1">
                <a:solidFill>
                  <a:srgbClr val="FF0000"/>
                </a:solidFill>
              </a:rPr>
              <a:t>Art</a:t>
            </a:r>
            <a:r>
              <a:rPr lang="pt-BR" i="1" u="sng" dirty="0">
                <a:solidFill>
                  <a:srgbClr val="FF0000"/>
                </a:solidFill>
              </a:rPr>
              <a:t> </a:t>
            </a:r>
            <a:r>
              <a:rPr lang="pt-BR" i="1" u="sng" dirty="0" smtClean="0">
                <a:solidFill>
                  <a:srgbClr val="FF0000"/>
                </a:solidFill>
              </a:rPr>
              <a:t>1 -  </a:t>
            </a:r>
            <a:r>
              <a:rPr lang="pt-BR" i="1" u="sng" dirty="0">
                <a:solidFill>
                  <a:srgbClr val="FF0000"/>
                </a:solidFill>
              </a:rPr>
              <a:t>VII - a entrada, em estabelecimento de contribuinte, em decorrência de operação interestadual, de mercadoria destinada a uso, consumo ou ativo permanente</a:t>
            </a:r>
            <a:r>
              <a:rPr lang="pt-BR" i="1" u="sng" dirty="0" smtClean="0">
                <a:solidFill>
                  <a:srgbClr val="FF0000"/>
                </a:solidFill>
              </a:rPr>
              <a:t>;</a:t>
            </a:r>
            <a:endParaRPr lang="pt-BR" i="1" u="sng" dirty="0">
              <a:solidFill>
                <a:srgbClr val="FF0000"/>
              </a:solidFill>
            </a:endParaRPr>
          </a:p>
        </p:txBody>
      </p:sp>
    </p:spTree>
    <p:extLst>
      <p:ext uri="{BB962C8B-B14F-4D97-AF65-F5344CB8AC3E}">
        <p14:creationId xmlns:p14="http://schemas.microsoft.com/office/powerpoint/2010/main" val="1860238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Art. 43 § 8º -  Cálculo Diferença de Alíquota Contribuintes do imposto INCISO I</a:t>
            </a:r>
            <a:endParaRPr lang="pt-BR" dirty="0"/>
          </a:p>
        </p:txBody>
      </p:sp>
      <p:sp>
        <p:nvSpPr>
          <p:cNvPr id="3" name="Espaço Reservado para Conteúdo 2"/>
          <p:cNvSpPr>
            <a:spLocks noGrp="1"/>
          </p:cNvSpPr>
          <p:nvPr>
            <p:ph idx="1"/>
          </p:nvPr>
        </p:nvSpPr>
        <p:spPr>
          <a:xfrm>
            <a:off x="193638" y="1825625"/>
            <a:ext cx="11246223" cy="4790328"/>
          </a:xfrm>
        </p:spPr>
        <p:txBody>
          <a:bodyPr>
            <a:normAutofit fontScale="77500" lnSpcReduction="20000"/>
          </a:bodyPr>
          <a:lstStyle/>
          <a:p>
            <a:r>
              <a:rPr lang="pt-BR" dirty="0" smtClean="0"/>
              <a:t>I - na hipótese do inciso VII do caput do art. 1º deste Regulamento:</a:t>
            </a:r>
          </a:p>
          <a:p>
            <a:r>
              <a:rPr lang="pt-BR" dirty="0" smtClean="0"/>
              <a:t>a) para fins do disposto no art. 49 deste Regulamento:</a:t>
            </a:r>
          </a:p>
          <a:p>
            <a:r>
              <a:rPr lang="pt-BR" b="1" u="sng" dirty="0" smtClean="0">
                <a:solidFill>
                  <a:srgbClr val="FF0000"/>
                </a:solidFill>
              </a:rPr>
              <a:t>Art. 49.</a:t>
            </a:r>
            <a:r>
              <a:rPr lang="pt-BR" dirty="0" smtClean="0">
                <a:solidFill>
                  <a:srgbClr val="FF0000"/>
                </a:solidFill>
              </a:rPr>
              <a:t>  O montante do imposto integra sua base de cálculo, inclusive nas hipóteses previstas nos </a:t>
            </a:r>
            <a:r>
              <a:rPr lang="pt-BR" dirty="0" smtClean="0">
                <a:solidFill>
                  <a:srgbClr val="FF0000"/>
                </a:solidFill>
                <a:hlinkClick r:id="rId2"/>
              </a:rPr>
              <a:t>incisos I e II do </a:t>
            </a:r>
            <a:r>
              <a:rPr lang="pt-BR" i="1" dirty="0" smtClean="0">
                <a:solidFill>
                  <a:srgbClr val="FF0000"/>
                </a:solidFill>
                <a:hlinkClick r:id="rId2"/>
              </a:rPr>
              <a:t>caput</a:t>
            </a:r>
            <a:r>
              <a:rPr lang="pt-BR" dirty="0" smtClean="0">
                <a:solidFill>
                  <a:srgbClr val="FF0000"/>
                </a:solidFill>
                <a:hlinkClick r:id="rId2"/>
              </a:rPr>
              <a:t> do artigo 43</a:t>
            </a:r>
            <a:r>
              <a:rPr lang="pt-BR" dirty="0" smtClean="0">
                <a:solidFill>
                  <a:srgbClr val="FF0000"/>
                </a:solidFill>
              </a:rPr>
              <a:t> deste Regulamento, constituindo o respectivo destaque mera indicação para fins de controle.</a:t>
            </a:r>
          </a:p>
          <a:p>
            <a:r>
              <a:rPr lang="pt-BR" dirty="0" smtClean="0"/>
              <a:t>a.1) do valor da operação será excluído o valor do imposto correspondente à operação interestadual;</a:t>
            </a:r>
          </a:p>
          <a:p>
            <a:r>
              <a:rPr lang="pt-BR" dirty="0" smtClean="0"/>
              <a:t>a.2) ao valor obtido na forma da </a:t>
            </a:r>
            <a:r>
              <a:rPr lang="pt-BR" dirty="0" err="1" smtClean="0"/>
              <a:t>subalínea</a:t>
            </a:r>
            <a:r>
              <a:rPr lang="pt-BR" dirty="0" smtClean="0"/>
              <a:t> “a.1” será incluído o valor do imposto considerando a alíquota interna a consumidor final estabelecida neste Estado para a mercadoria;</a:t>
            </a:r>
          </a:p>
          <a:p>
            <a:r>
              <a:rPr lang="pt-BR" dirty="0" smtClean="0"/>
              <a:t>b) sobre o valor obtido na forma da </a:t>
            </a:r>
            <a:r>
              <a:rPr lang="pt-BR" dirty="0" err="1" smtClean="0"/>
              <a:t>subalínea</a:t>
            </a:r>
            <a:r>
              <a:rPr lang="pt-BR" dirty="0" smtClean="0"/>
              <a:t> “a.2” será aplicada a alíquota interna a consumidor final estabelecida neste Estado para a mercadoria;</a:t>
            </a:r>
          </a:p>
          <a:p>
            <a:r>
              <a:rPr lang="pt-BR" dirty="0" smtClean="0"/>
              <a:t>c) o imposto devido corresponderá à diferença positiva entre o valor obtido na forma da alínea “b” e o valor do imposto relativo à operação interestadual, assim considerado o valor resultante da aplicação da alíquota interestadual sobre o valor da operação de que trata a </a:t>
            </a:r>
            <a:r>
              <a:rPr lang="pt-BR" dirty="0" err="1" smtClean="0"/>
              <a:t>subalínea</a:t>
            </a:r>
            <a:r>
              <a:rPr lang="pt-BR" dirty="0" smtClean="0"/>
              <a:t> “a.1” antes da exclusão do imposto;</a:t>
            </a:r>
          </a:p>
          <a:p>
            <a:endParaRPr lang="pt-BR" dirty="0" smtClean="0"/>
          </a:p>
          <a:p>
            <a:endParaRPr lang="pt-BR" dirty="0"/>
          </a:p>
        </p:txBody>
      </p:sp>
    </p:spTree>
    <p:extLst>
      <p:ext uri="{BB962C8B-B14F-4D97-AF65-F5344CB8AC3E}">
        <p14:creationId xmlns:p14="http://schemas.microsoft.com/office/powerpoint/2010/main" val="3263386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fontScale="90000"/>
          </a:bodyPr>
          <a:lstStyle/>
          <a:p>
            <a:r>
              <a:rPr lang="pt-BR" dirty="0" smtClean="0"/>
              <a:t>Art. 43 § 8º -  Cálculo Diferença de Alíquota Contribuintes do imposto INCISO I</a:t>
            </a:r>
            <a:endParaRPr lang="pt-BR" dirty="0"/>
          </a:p>
        </p:txBody>
      </p:sp>
      <p:sp>
        <p:nvSpPr>
          <p:cNvPr id="3" name="Espaço Reservado para Conteúdo 2"/>
          <p:cNvSpPr>
            <a:spLocks noGrp="1"/>
          </p:cNvSpPr>
          <p:nvPr>
            <p:ph idx="1"/>
          </p:nvPr>
        </p:nvSpPr>
        <p:spPr>
          <a:xfrm>
            <a:off x="838200" y="1825624"/>
            <a:ext cx="10515600" cy="4639721"/>
          </a:xfrm>
        </p:spPr>
        <p:txBody>
          <a:bodyPr>
            <a:normAutofit fontScale="92500" lnSpcReduction="20000"/>
          </a:bodyPr>
          <a:lstStyle/>
          <a:p>
            <a:pPr marL="0" indent="0">
              <a:buNone/>
            </a:pPr>
            <a:r>
              <a:rPr lang="pt-BR" b="1" dirty="0" smtClean="0"/>
              <a:t>Ex.: no </a:t>
            </a:r>
            <a:r>
              <a:rPr lang="pt-BR" b="1" dirty="0"/>
              <a:t>caso de uma compra de mercadoria  para uso e consumo de contribuinte </a:t>
            </a:r>
            <a:r>
              <a:rPr lang="pt-BR" b="1" dirty="0" smtClean="0"/>
              <a:t>mineiro em </a:t>
            </a:r>
            <a:r>
              <a:rPr lang="pt-BR" b="1" dirty="0" err="1" smtClean="0"/>
              <a:t>Op</a:t>
            </a:r>
            <a:r>
              <a:rPr lang="pt-BR" b="1" dirty="0" smtClean="0"/>
              <a:t> Interestadual, tributação </a:t>
            </a:r>
            <a:r>
              <a:rPr lang="pt-BR" b="1" dirty="0"/>
              <a:t>normal (sem redução de </a:t>
            </a:r>
            <a:r>
              <a:rPr lang="pt-BR" b="1" dirty="0" err="1"/>
              <a:t>bc</a:t>
            </a:r>
            <a:r>
              <a:rPr lang="pt-BR" b="1" dirty="0"/>
              <a:t> ou isenção interna ou interestadual) de </a:t>
            </a:r>
            <a:r>
              <a:rPr lang="pt-BR" b="1" dirty="0" smtClean="0"/>
              <a:t>1.000,00, GO</a:t>
            </a:r>
            <a:r>
              <a:rPr lang="pt-BR" b="1" dirty="0"/>
              <a:t>:</a:t>
            </a:r>
            <a:endParaRPr lang="pt-BR" dirty="0"/>
          </a:p>
          <a:p>
            <a:r>
              <a:rPr lang="pt-BR" b="1" dirty="0" smtClean="0"/>
              <a:t>BC </a:t>
            </a:r>
            <a:r>
              <a:rPr lang="pt-BR" b="1" dirty="0"/>
              <a:t>= </a:t>
            </a:r>
            <a:r>
              <a:rPr lang="pt-BR" b="1" dirty="0" smtClean="0"/>
              <a:t>1.000,00, </a:t>
            </a:r>
            <a:r>
              <a:rPr lang="pt-BR" b="1" dirty="0"/>
              <a:t>Alíquota 12%, ICMS </a:t>
            </a:r>
            <a:r>
              <a:rPr lang="pt-BR" b="1" dirty="0" smtClean="0"/>
              <a:t>120,00, Alíquota Interna 18%</a:t>
            </a:r>
            <a:endParaRPr lang="pt-BR" dirty="0"/>
          </a:p>
          <a:p>
            <a:pPr marL="0" indent="0">
              <a:buNone/>
            </a:pPr>
            <a:r>
              <a:rPr lang="pt-BR" b="1" dirty="0" smtClean="0"/>
              <a:t>O </a:t>
            </a:r>
            <a:r>
              <a:rPr lang="pt-BR" b="1" dirty="0"/>
              <a:t>cálculo da DIFAL seria:</a:t>
            </a:r>
            <a:endParaRPr lang="pt-BR" dirty="0"/>
          </a:p>
          <a:p>
            <a:r>
              <a:rPr lang="pt-BR" b="1" dirty="0"/>
              <a:t>a1) 1.000,00-120,00= 880,00</a:t>
            </a:r>
            <a:endParaRPr lang="pt-BR" dirty="0"/>
          </a:p>
          <a:p>
            <a:r>
              <a:rPr lang="pt-BR" b="1" dirty="0"/>
              <a:t>a2) 880,00/0,82 = 1073,17</a:t>
            </a:r>
            <a:endParaRPr lang="pt-BR" dirty="0"/>
          </a:p>
          <a:p>
            <a:r>
              <a:rPr lang="pt-BR" b="1" dirty="0"/>
              <a:t>b) 1.073,17x18% = 193,17</a:t>
            </a:r>
            <a:endParaRPr lang="pt-BR" dirty="0"/>
          </a:p>
          <a:p>
            <a:r>
              <a:rPr lang="pt-BR" b="1" dirty="0"/>
              <a:t>c) 193,17-120,00 = </a:t>
            </a:r>
            <a:r>
              <a:rPr lang="pt-BR" b="1" dirty="0" smtClean="0"/>
              <a:t>73,17</a:t>
            </a:r>
          </a:p>
          <a:p>
            <a:r>
              <a:rPr lang="pt-BR" dirty="0" smtClean="0">
                <a:solidFill>
                  <a:schemeClr val="accent1">
                    <a:lumMod val="75000"/>
                  </a:schemeClr>
                </a:solidFill>
              </a:rPr>
              <a:t>Obs. A recomposição de alíquota de empresa inscrita no SN, que adquire em </a:t>
            </a:r>
            <a:r>
              <a:rPr lang="pt-BR" dirty="0" err="1" smtClean="0">
                <a:solidFill>
                  <a:schemeClr val="accent1">
                    <a:lumMod val="75000"/>
                  </a:schemeClr>
                </a:solidFill>
              </a:rPr>
              <a:t>op</a:t>
            </a:r>
            <a:r>
              <a:rPr lang="pt-BR" dirty="0" smtClean="0">
                <a:solidFill>
                  <a:schemeClr val="accent1">
                    <a:lumMod val="75000"/>
                  </a:schemeClr>
                </a:solidFill>
              </a:rPr>
              <a:t> interestadual, mercadoria para comercialização ou industriarão, também será calculada neste formato. Ver art. 42 § 14</a:t>
            </a:r>
            <a:endParaRPr lang="pt-BR" dirty="0">
              <a:solidFill>
                <a:schemeClr val="accent1">
                  <a:lumMod val="75000"/>
                </a:schemeClr>
              </a:solidFill>
            </a:endParaRPr>
          </a:p>
          <a:p>
            <a:endParaRPr lang="pt-BR" dirty="0"/>
          </a:p>
        </p:txBody>
      </p:sp>
    </p:spTree>
    <p:extLst>
      <p:ext uri="{BB962C8B-B14F-4D97-AF65-F5344CB8AC3E}">
        <p14:creationId xmlns:p14="http://schemas.microsoft.com/office/powerpoint/2010/main" val="3241765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TotalTime>
  <Words>4455</Words>
  <Application>Microsoft Office PowerPoint</Application>
  <PresentationFormat>Personalizar</PresentationFormat>
  <Paragraphs>228</Paragraphs>
  <Slides>48</Slides>
  <Notes>0</Notes>
  <HiddenSlides>0</HiddenSlides>
  <MMClips>0</MMClips>
  <ScaleCrop>false</ScaleCrop>
  <HeadingPairs>
    <vt:vector size="4" baseType="variant">
      <vt:variant>
        <vt:lpstr>Tema</vt:lpstr>
      </vt:variant>
      <vt:variant>
        <vt:i4>1</vt:i4>
      </vt:variant>
      <vt:variant>
        <vt:lpstr>Títulos de slides</vt:lpstr>
      </vt:variant>
      <vt:variant>
        <vt:i4>48</vt:i4>
      </vt:variant>
    </vt:vector>
  </HeadingPairs>
  <TitlesOfParts>
    <vt:vector size="49" baseType="lpstr">
      <vt:lpstr>Tema do Office</vt:lpstr>
      <vt:lpstr>DIFAL</vt:lpstr>
      <vt:lpstr>DECRETO Nº 46.930, DE 30 DE DEZEMBRO DE 2015</vt:lpstr>
      <vt:lpstr>LEI COMPOLEMENTAR ART 87</vt:lpstr>
      <vt:lpstr>Da Incidência</vt:lpstr>
      <vt:lpstr>HIPÓTESE DE INCIDENCIA</vt:lpstr>
      <vt:lpstr>Art. 43 § 8º </vt:lpstr>
      <vt:lpstr>Art. 43 § 8º -  Cálculo Diferença de Alíquota Contribuintes do imposto INCISO I</vt:lpstr>
      <vt:lpstr>Art. 43 § 8º -  Cálculo Diferença de Alíquota Contribuintes do imposto INCISO I</vt:lpstr>
      <vt:lpstr>Art. 43 § 8º -  Cálculo Diferença de Alíquota Contribuintes do imposto INCISO I</vt:lpstr>
      <vt:lpstr>Art. 43 § 8º -  Cálculo Diferença de Alíquota Não Contribuintes INCISO II</vt:lpstr>
      <vt:lpstr>Art. 43 § 8º -  Cálculo Diferença de Alíquota Não Contribuintes INCISO II</vt:lpstr>
      <vt:lpstr>Art. 43 § 8º -  Cálculo Diferença de Alíquota Não Contribuintes INCISO II</vt:lpstr>
      <vt:lpstr>ISENÇÃO E REDUÇÃO DE BC</vt:lpstr>
      <vt:lpstr>Art. 43 § 9º II -  Cálculo Diferença de Alíquota a Não Contribuintes do Imposto Quando houver redução de BC a Consumidor final mineiro.</vt:lpstr>
      <vt:lpstr>§ 9º I -Benefício fiscal Concedido a contribuinte do Estado de Origem – Mesmo cálculo do § 8º </vt:lpstr>
      <vt:lpstr>Cálculo §9º  a) quando benefício  for do remetente de outra UF obedece Art. 43 § 8º I e II</vt:lpstr>
      <vt:lpstr>Art. 43 § 9º II -  Cálculo Diferença de Alíquota a Não Contribuintes do Imposto Quando houver redução de BC a Consumidor final mineiro.</vt:lpstr>
      <vt:lpstr>Art. 43 § 9º III -   não há Diferença de Alíquota  quando houver isenção a consumidor final mineiro;</vt:lpstr>
      <vt:lpstr>FEM</vt:lpstr>
      <vt:lpstr>Calculo do imposto Para Serviços comunicação – Deverá ser recolhido para o estado</vt:lpstr>
      <vt:lpstr>Cálculo da DIFERENÇA DE ALIQUOTA</vt:lpstr>
      <vt:lpstr>Cálculo do DIFAL Contribuinte mineiro para consumidor de outro estado </vt:lpstr>
      <vt:lpstr>Forma de cálculo do dos parágrafos anteriores também aplicam pa ME e EP</vt:lpstr>
      <vt:lpstr>Contribuinte mineiro – destinando serviço e mercadoria a consumidor de outro estado</vt:lpstr>
      <vt:lpstr>ME, e EPP e MEI – aplica-se a partilha apenas para o Estado de Destino. Cláusula nona convenio 93/2015</vt:lpstr>
      <vt:lpstr>Art. 55 § 6º DEFINE QUEM É O CONTRIBUINTE DO DIFAL </vt:lpstr>
      <vt:lpstr>Art. 55 § 6º DEFINE QUEM É O CONTRIBUINTE DO DIFAL</vt:lpstr>
      <vt:lpstr> Art. 82 Do Local e Forma de Recolhimento do Imposto </vt:lpstr>
      <vt:lpstr>Do Local e Forma de Recolhimento do Imposto </vt:lpstr>
      <vt:lpstr>Obrigação acessória Art. 152 </vt:lpstr>
      <vt:lpstr>Recomposição de alíquota </vt:lpstr>
      <vt:lpstr>Ex Cálculo da Recomposição de alíquota art. 42 §14</vt:lpstr>
      <vt:lpstr>Obrigações Acessórias – Cadastro Simplificado</vt:lpstr>
      <vt:lpstr>Obrigações Acessórias – Cadastro Simplificado</vt:lpstr>
      <vt:lpstr>Obrigações Acessórias – Cadastro Simplificado</vt:lpstr>
      <vt:lpstr>Obrigações Acessórias – Cadastro Simplificado</vt:lpstr>
      <vt:lpstr>Obrigações Acessórias – Cadastro Simplificado</vt:lpstr>
      <vt:lpstr>Obrigações Acessórias – Cadastro Simplificado</vt:lpstr>
      <vt:lpstr>Partilha para o Estado de Minas </vt:lpstr>
      <vt:lpstr>Partilha para o Estado de Minas </vt:lpstr>
      <vt:lpstr>Compensação na DAPI – outros débitos – Devida ao contribuinte mineiro na venda para consumidor final de outro estado.</vt:lpstr>
      <vt:lpstr>Compensação na DAPI - Devoluções</vt:lpstr>
      <vt:lpstr>Compensação/Restituição Para contribuinte Mineiro que vendeu para consumidor de outra  UF</vt:lpstr>
      <vt:lpstr>Compensação Devolução compras – Devolução Para contribuinte do Estado  que vendeu para consumidor mineiro</vt:lpstr>
      <vt:lpstr>Compensação Devolução compras – Para contribuinte UF que vendeu para consumidor mineiro</vt:lpstr>
      <vt:lpstr>PRAZO PARA PAGAMENTO</vt:lpstr>
      <vt:lpstr>PRAZO PARA PAGAMENTO</vt:lpstr>
      <vt:lpstr>obrigado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DIFAL</dc:title>
  <dc:creator>Wilian Almeida de Souza</dc:creator>
  <cp:lastModifiedBy>João Paulo</cp:lastModifiedBy>
  <cp:revision>58</cp:revision>
  <dcterms:created xsi:type="dcterms:W3CDTF">2016-01-11T13:36:51Z</dcterms:created>
  <dcterms:modified xsi:type="dcterms:W3CDTF">2016-01-13T22:43:46Z</dcterms:modified>
</cp:coreProperties>
</file>